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comments/comment3.xml" ContentType="application/vnd.openxmlformats-officedocument.presentationml.comments+xml"/>
  <Override PartName="/ppt/notesSlides/notesSlide2.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notesSlides/notesSlide3.xml" ContentType="application/vnd.openxmlformats-officedocument.presentationml.notesSlide+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93" r:id="rId2"/>
    <p:sldId id="285" r:id="rId3"/>
    <p:sldId id="272" r:id="rId4"/>
    <p:sldId id="295" r:id="rId5"/>
    <p:sldId id="311" r:id="rId6"/>
    <p:sldId id="292" r:id="rId7"/>
    <p:sldId id="297" r:id="rId8"/>
    <p:sldId id="298" r:id="rId9"/>
    <p:sldId id="306" r:id="rId10"/>
    <p:sldId id="317" r:id="rId11"/>
    <p:sldId id="320" r:id="rId12"/>
    <p:sldId id="305" r:id="rId13"/>
    <p:sldId id="304" r:id="rId14"/>
    <p:sldId id="271" r:id="rId15"/>
    <p:sldId id="268" r:id="rId16"/>
  </p:sldIdLst>
  <p:sldSz cx="9906000" cy="6858000" type="A4"/>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e" initials="M" lastIdx="16" clrIdx="0">
    <p:extLst>
      <p:ext uri="{19B8F6BF-5375-455C-9EA6-DF929625EA0E}">
        <p15:presenceInfo xmlns:p15="http://schemas.microsoft.com/office/powerpoint/2012/main" userId="2a08f2c9dfd4ef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E8D0D0"/>
    <a:srgbClr val="F4E9E9"/>
    <a:srgbClr val="4F81BD"/>
    <a:srgbClr val="333333"/>
    <a:srgbClr val="504E4F"/>
    <a:srgbClr val="A8A6A7"/>
    <a:srgbClr val="7F7E7E"/>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0424" autoAdjust="0"/>
  </p:normalViewPr>
  <p:slideViewPr>
    <p:cSldViewPr>
      <p:cViewPr varScale="1">
        <p:scale>
          <a:sx n="65" d="100"/>
          <a:sy n="65" d="100"/>
        </p:scale>
        <p:origin x="210" y="78"/>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3T22:41:50.838" idx="1">
    <p:pos x="10" y="10"/>
    <p:text>Добрый день, уважаемая государственная аттестационная комиссия. Тема моей ВКР – «Разработка системы автоматического развертывания микросервисных приложений в облачной инфраструктуре на основе алгоритма комбинаторной оптимизации».</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6-13T23:03:11.260" idx="12">
    <p:pos x="10" y="10"/>
    <p:text>На графике зависимости процентного соотношения кол-ва свободных серверов к кол-ву устанавливаемых сервисов видно, что что при применении генетического алгоритма при увеличении кол-ва устанавливаемых сервисов инфраструктура содержит больше свободных серверов. таким образом, был выбран генетический алгоритм.</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06-13T23:04:27.954" idx="13">
    <p:pos x="10" y="10"/>
    <p:text>На основе данного алгоритма разработано клиент-серверное программное обеспечение, позволяющее автоматически разворачивать программные компоненты на серверах. Используемые технологии: backend микросервисы .net core, фронтэнд wpf приложение на фрейворке prizm, шлюз ocelot, база данных postgres, брокер сообщений rabbit mq.</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1-06-13T23:08:33.001" idx="14">
    <p:pos x="10" y="10"/>
    <p:text>Как показали эксперименты по реструктуризации существующей инфраструктуры с применением разработанного программного обеспечения, возможно высвободить ресурсы на существующей инфраструктуре до 13%.  Проект оправдывает затраченные на него средства менее, чем за полгода и позволяет сэкономить более 270 тысяч рублей в год.</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1-06-13T23:10:34.479" idx="16">
    <p:pos x="5881" y="966"/>
    <p:text>Здесь читаю по слайду</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1-06-13T23:09:03.978" idx="15">
    <p:pos x="10" y="10"/>
    <p:text>На видео: Для развертывания приложений следует:
1.	Создаем компоненты в модуле компонентов
2.	В модуле хостов создаем целевую машину
3.	Создаем среду развертывания, где указываем какие компоненты развернуть на каких серверах. Добавляем все сервисы только на первый сервер.
4.	В модуле оптимизации оптимизируем среду с использованием генетического алгоритма.
5.	Разворачиваем данные компоненты на нашей инфраструктуре</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13T22:42:36.292" idx="2">
    <p:pos x="10" y="10"/>
    <p:text>С каждым годом на предприятиях внедряется все больше проектов автоматизации, которые требуют больше вычислительных мощностей. 
Рассмотрим пирамиду автоматизации, представленную на слайде. Выделяют 2 уровня систем автоматизации – уровень автоматизированных систем управления предприятием и уровень автоматизированных систем управления технологическим процессом. И если на верхнем уровне применяются такие средства управления ресурсами, как контейнеризация и оркестрация, а системы располагаются в центрах обработки данных то на уровне АСУ ТП такие инструменты не применяются ввиду того, что 
1.	Цеховые серверные мощности ограничены.
2.	Отдалены друг от друга, т.е. нет единого ЦОД 
Поэтому возникает требование как можно более эффективно использовать данные ограниченные ресурсы.
Исследование на данную тему является актуальным, т.к. на данный момент нет программных решений управления использованием ресурсов серверов на уровне АСУ ТП. Предприятие заинтересовано в данном исследовании, т.к. стремится максимально снизить издержки на покупку новых серверов.</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6-13T22:43:50.267" idx="3">
    <p:pos x="10" y="10"/>
    <p:text>Здесь просто повторяю текст слайда</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6-13T22:44:03.827" idx="4">
    <p:pos x="10" y="10"/>
    <p:text>Здесь просто повторяю текст слайда</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6-13T22:44:09.210" idx="5">
    <p:pos x="10" y="10"/>
    <p:text>Как уже говорилось ранее, все больше применяется технология контейнеризации – на схеме показаны изолированные в контейнеры сервисы. Самым распространенным инструментом контейнеризации является Docker, а средством масштабирования и координации в условиях серверного кластера – Kubernetes.
Патентный обзор показал, что существуют решения для управления ресурсами сервера, но все они сводятся к использованию либо статических правил распределения ресурсов, либо не ставят цель минимизировать кол-во занятых серверов.</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6-13T22:45:58.563" idx="8">
    <p:pos x="10" y="10"/>
    <p:text>На слайде представлена схема, на которой показана схема инфраструктуры до и после применения мероприятий по минимизации занимаемого пространства.</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6-13T22:46:55.594" idx="9">
    <p:pos x="10" y="10"/>
    <p:text>Задача минимизации количества используемых серверов в терминах комбинаторной оптимизации формулируется следующим образом: «имеется коллекция программных компонентов (далее будем называть их сервисами) и коллекция виртуальных машин (далее будем называть их серверами). Необходимо распределить все сервисы на минимальное количество серверов, предполагая, что один сервис может располагаться только на одном сервере». Необходимо помнить об ограничении на объем ПЗУ, ОЗУ, процессорное время и тип ОС.
Критерием оптимальности в данном случае будем считать число серверов k. Решение считается тем более оптимальным, чем ниже значение k.</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6-13T22:53:49.431" idx="10">
    <p:pos x="10" y="10"/>
    <p:text>Вышеописанная задача сводится к задаче об упаковке в контейнеры, которая, в свою очередь, является NP-полной задачей. Поэтому рассмотрим ряд эвристических алгоритмов, позволяющих найти решение, находящееся близко к оптимальному. В качестве таких алгоритмов были выбраны 3: 
a.	BFD. 
b.	Алгоритм имитации отжига. 
c.	Генетический алгоритм. 
Для 2-х последних разработаны функции оптмиизации, используемые при работе алгоритмов.</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6-13T22:59:59.316" idx="11">
    <p:pos x="10" y="10"/>
    <p:text>Для того, чтобы выбрать наиболее подходящий для решения поставленной задачи алгоритм, был реализован симулятор инфраструктурной среды, в котором запуще вышеописанные алгоритмы. Результаты работы алгоритмов сравнивались по критериям, определенным экспертным путем. Время работы алгоритмов не превышает порогое значение в 10 минут, вероятность ошибочного решения для генетического алгоритма одна из наименьших, а  количество свободных машин при увеличении кол-ва устанавливаемых сервисов наибольшее для генетического алгоритма.</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62CCEAE3-684E-44C0-9E56-D9DC2152814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ru-RU"/>
          </a:p>
        </p:txBody>
      </p:sp>
      <p:sp>
        <p:nvSpPr>
          <p:cNvPr id="3" name="Дата 2">
            <a:extLst>
              <a:ext uri="{FF2B5EF4-FFF2-40B4-BE49-F238E27FC236}">
                <a16:creationId xmlns:a16="http://schemas.microsoft.com/office/drawing/2014/main" id="{DA17CECF-6C18-46E7-BB1A-6DE0792F22E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8F973D1-D6CE-40C4-A9EA-A1FC8A3C8E02}" type="datetimeFigureOut">
              <a:rPr lang="ru-RU"/>
              <a:pPr>
                <a:defRPr/>
              </a:pPr>
              <a:t>13.06.2021</a:t>
            </a:fld>
            <a:endParaRPr lang="ru-RU"/>
          </a:p>
        </p:txBody>
      </p:sp>
      <p:sp>
        <p:nvSpPr>
          <p:cNvPr id="4" name="Образ слайда 3">
            <a:extLst>
              <a:ext uri="{FF2B5EF4-FFF2-40B4-BE49-F238E27FC236}">
                <a16:creationId xmlns:a16="http://schemas.microsoft.com/office/drawing/2014/main" id="{51202909-77F3-4212-9649-BCF81E8EF327}"/>
              </a:ext>
            </a:extLst>
          </p:cNvPr>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a:extLst>
              <a:ext uri="{FF2B5EF4-FFF2-40B4-BE49-F238E27FC236}">
                <a16:creationId xmlns:a16="http://schemas.microsoft.com/office/drawing/2014/main" id="{56EC22DE-CAF8-4AD9-B7AF-C3C0FF3CC036}"/>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a:extLst>
              <a:ext uri="{FF2B5EF4-FFF2-40B4-BE49-F238E27FC236}">
                <a16:creationId xmlns:a16="http://schemas.microsoft.com/office/drawing/2014/main" id="{4498F915-5D3D-419D-9EBE-FC73822C7FD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ru-RU"/>
          </a:p>
        </p:txBody>
      </p:sp>
      <p:sp>
        <p:nvSpPr>
          <p:cNvPr id="7" name="Номер слайда 6">
            <a:extLst>
              <a:ext uri="{FF2B5EF4-FFF2-40B4-BE49-F238E27FC236}">
                <a16:creationId xmlns:a16="http://schemas.microsoft.com/office/drawing/2014/main" id="{D82C2702-B91A-4188-B235-EDAEB213837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614A3B5-028F-4542-A7D5-7C8ECF4819EF}"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a:defRPr/>
            </a:pPr>
            <a:fld id="{A614A3B5-028F-4542-A7D5-7C8ECF4819EF}" type="slidenum">
              <a:rPr lang="ru-RU" altLang="ru-RU" smtClean="0"/>
              <a:pPr>
                <a:defRPr/>
              </a:pPr>
              <a:t>3</a:t>
            </a:fld>
            <a:endParaRPr lang="ru-RU" altLang="ru-RU"/>
          </a:p>
        </p:txBody>
      </p:sp>
    </p:spTree>
    <p:extLst>
      <p:ext uri="{BB962C8B-B14F-4D97-AF65-F5344CB8AC3E}">
        <p14:creationId xmlns:p14="http://schemas.microsoft.com/office/powerpoint/2010/main" val="1661690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a:defRPr/>
            </a:pPr>
            <a:fld id="{A614A3B5-028F-4542-A7D5-7C8ECF4819EF}" type="slidenum">
              <a:rPr lang="ru-RU" altLang="ru-RU" smtClean="0"/>
              <a:pPr>
                <a:defRPr/>
              </a:pPr>
              <a:t>4</a:t>
            </a:fld>
            <a:endParaRPr lang="ru-RU" altLang="ru-RU"/>
          </a:p>
        </p:txBody>
      </p:sp>
    </p:spTree>
    <p:extLst>
      <p:ext uri="{BB962C8B-B14F-4D97-AF65-F5344CB8AC3E}">
        <p14:creationId xmlns:p14="http://schemas.microsoft.com/office/powerpoint/2010/main" val="166169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a:defRPr/>
            </a:pPr>
            <a:fld id="{A614A3B5-028F-4542-A7D5-7C8ECF4819EF}" type="slidenum">
              <a:rPr lang="ru-RU" altLang="ru-RU" smtClean="0"/>
              <a:pPr>
                <a:defRPr/>
              </a:pPr>
              <a:t>10</a:t>
            </a:fld>
            <a:endParaRPr lang="ru-RU" altLang="ru-RU"/>
          </a:p>
        </p:txBody>
      </p:sp>
    </p:spTree>
    <p:extLst>
      <p:ext uri="{BB962C8B-B14F-4D97-AF65-F5344CB8AC3E}">
        <p14:creationId xmlns:p14="http://schemas.microsoft.com/office/powerpoint/2010/main" val="2308160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Образ слайда 1">
            <a:extLst>
              <a:ext uri="{FF2B5EF4-FFF2-40B4-BE49-F238E27FC236}">
                <a16:creationId xmlns:a16="http://schemas.microsoft.com/office/drawing/2014/main" id="{D9362853-C758-430F-A42B-9F30A25F57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Заметки 2">
            <a:extLst>
              <a:ext uri="{FF2B5EF4-FFF2-40B4-BE49-F238E27FC236}">
                <a16:creationId xmlns:a16="http://schemas.microsoft.com/office/drawing/2014/main" id="{123D196B-0D70-48CA-AA37-01748A9E4D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dirty="0"/>
          </a:p>
        </p:txBody>
      </p:sp>
      <p:sp>
        <p:nvSpPr>
          <p:cNvPr id="6148" name="Номер слайда 3">
            <a:extLst>
              <a:ext uri="{FF2B5EF4-FFF2-40B4-BE49-F238E27FC236}">
                <a16:creationId xmlns:a16="http://schemas.microsoft.com/office/drawing/2014/main" id="{F2570B43-0999-4D44-918E-8DE2C7E505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5942887-BBDA-4E59-92CB-0812F978DDEA}" type="slidenum">
              <a:rPr lang="ru-RU" altLang="ru-RU" smtClean="0">
                <a:latin typeface="Calibri" panose="020F0502020204030204" pitchFamily="34" charset="0"/>
              </a:rPr>
              <a:pPr/>
              <a:t>15</a:t>
            </a:fld>
            <a:endParaRPr lang="ru-RU" altLang="ru-RU">
              <a:latin typeface="Calibri" panose="020F0502020204030204" pitchFamily="34" charset="0"/>
            </a:endParaRPr>
          </a:p>
        </p:txBody>
      </p:sp>
    </p:spTree>
    <p:extLst>
      <p:ext uri="{BB962C8B-B14F-4D97-AF65-F5344CB8AC3E}">
        <p14:creationId xmlns:p14="http://schemas.microsoft.com/office/powerpoint/2010/main" val="367336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4" name="Рисунок 6" descr="ЧГУ_0000.jpg">
            <a:extLst>
              <a:ext uri="{FF2B5EF4-FFF2-40B4-BE49-F238E27FC236}">
                <a16:creationId xmlns:a16="http://schemas.microsoft.com/office/drawing/2014/main" id="{0309DB1F-7C86-49A2-BDE3-382E650AB361}"/>
              </a:ext>
            </a:extLst>
          </p:cNvPr>
          <p:cNvPicPr>
            <a:picLocks noChangeAspect="1"/>
          </p:cNvPicPr>
          <p:nvPr userDrawn="1"/>
        </p:nvPicPr>
        <p:blipFill>
          <a:blip r:embed="rId2">
            <a:extLst>
              <a:ext uri="{28A0092B-C50C-407E-A947-70E740481C1C}">
                <a14:useLocalDpi xmlns:a14="http://schemas.microsoft.com/office/drawing/2010/main" val="0"/>
              </a:ext>
            </a:extLst>
          </a:blip>
          <a:srcRect b="6584"/>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p:cNvSpPr>
            <a:spLocks noGrp="1"/>
          </p:cNvSpPr>
          <p:nvPr>
            <p:ph type="ctrTitle"/>
          </p:nvPr>
        </p:nvSpPr>
        <p:spPr>
          <a:xfrm>
            <a:off x="742950" y="2130426"/>
            <a:ext cx="8420100" cy="1470025"/>
          </a:xfrm>
        </p:spPr>
        <p:txBody>
          <a:bodyPr/>
          <a:lstStyle/>
          <a:p>
            <a:r>
              <a:rPr lang="ru-RU"/>
              <a:t>Образец заголовка</a:t>
            </a:r>
          </a:p>
        </p:txBody>
      </p:sp>
      <p:sp>
        <p:nvSpPr>
          <p:cNvPr id="3" name="Подзаголовок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5" name="Дата 3">
            <a:extLst>
              <a:ext uri="{FF2B5EF4-FFF2-40B4-BE49-F238E27FC236}">
                <a16:creationId xmlns:a16="http://schemas.microsoft.com/office/drawing/2014/main" id="{88A3F1FB-11D8-46EF-BEAB-BD6B6442F88C}"/>
              </a:ext>
            </a:extLst>
          </p:cNvPr>
          <p:cNvSpPr>
            <a:spLocks noGrp="1"/>
          </p:cNvSpPr>
          <p:nvPr>
            <p:ph type="dt" sz="half" idx="10"/>
          </p:nvPr>
        </p:nvSpPr>
        <p:spPr/>
        <p:txBody>
          <a:bodyPr/>
          <a:lstStyle>
            <a:lvl1pPr>
              <a:defRPr/>
            </a:lvl1pPr>
          </a:lstStyle>
          <a:p>
            <a:pPr>
              <a:defRPr/>
            </a:pPr>
            <a:fld id="{D931347A-D07F-4873-938F-9097F2569EC0}" type="datetime1">
              <a:rPr lang="ru-RU"/>
              <a:pPr>
                <a:defRPr/>
              </a:pPr>
              <a:t>13.06.2021</a:t>
            </a:fld>
            <a:endParaRPr lang="ru-RU"/>
          </a:p>
        </p:txBody>
      </p:sp>
      <p:sp>
        <p:nvSpPr>
          <p:cNvPr id="6" name="Нижний колонтитул 4">
            <a:extLst>
              <a:ext uri="{FF2B5EF4-FFF2-40B4-BE49-F238E27FC236}">
                <a16:creationId xmlns:a16="http://schemas.microsoft.com/office/drawing/2014/main" id="{68251129-F4CF-4518-8F6B-0A0B327C5119}"/>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CD153A51-5568-44B9-8930-E083C3E383EC}"/>
              </a:ext>
            </a:extLst>
          </p:cNvPr>
          <p:cNvSpPr>
            <a:spLocks noGrp="1"/>
          </p:cNvSpPr>
          <p:nvPr>
            <p:ph type="sldNum" sz="quarter" idx="12"/>
          </p:nvPr>
        </p:nvSpPr>
        <p:spPr/>
        <p:txBody>
          <a:bodyPr/>
          <a:lstStyle>
            <a:lvl1pPr>
              <a:defRPr/>
            </a:lvl1pPr>
          </a:lstStyle>
          <a:p>
            <a:pPr>
              <a:defRPr/>
            </a:pPr>
            <a:fld id="{D4884EDE-FC3D-40EB-90BF-5F39346D73B0}" type="slidenum">
              <a:rPr lang="ru-RU" altLang="ru-RU"/>
              <a:pPr>
                <a:defRPr/>
              </a:pPr>
              <a:t>‹#›</a:t>
            </a:fld>
            <a:endParaRPr lang="ru-RU" altLang="ru-RU"/>
          </a:p>
        </p:txBody>
      </p:sp>
    </p:spTree>
    <p:extLst>
      <p:ext uri="{BB962C8B-B14F-4D97-AF65-F5344CB8AC3E}">
        <p14:creationId xmlns:p14="http://schemas.microsoft.com/office/powerpoint/2010/main" val="4075342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57BE9F7-BBFC-4B35-A0D9-7E87B5544016}"/>
              </a:ext>
            </a:extLst>
          </p:cNvPr>
          <p:cNvSpPr>
            <a:spLocks noGrp="1"/>
          </p:cNvSpPr>
          <p:nvPr>
            <p:ph type="dt" sz="half" idx="10"/>
          </p:nvPr>
        </p:nvSpPr>
        <p:spPr/>
        <p:txBody>
          <a:bodyPr/>
          <a:lstStyle>
            <a:lvl1pPr>
              <a:defRPr/>
            </a:lvl1pPr>
          </a:lstStyle>
          <a:p>
            <a:pPr>
              <a:defRPr/>
            </a:pPr>
            <a:fld id="{2540AB09-33B6-4FEF-A676-DBD01A9BB9E2}" type="datetime1">
              <a:rPr lang="ru-RU"/>
              <a:pPr>
                <a:defRPr/>
              </a:pPr>
              <a:t>13.06.2021</a:t>
            </a:fld>
            <a:endParaRPr lang="ru-RU"/>
          </a:p>
        </p:txBody>
      </p:sp>
      <p:sp>
        <p:nvSpPr>
          <p:cNvPr id="5" name="Нижний колонтитул 4">
            <a:extLst>
              <a:ext uri="{FF2B5EF4-FFF2-40B4-BE49-F238E27FC236}">
                <a16:creationId xmlns:a16="http://schemas.microsoft.com/office/drawing/2014/main" id="{AC86BAB0-7510-4456-88B7-D9493BC515B3}"/>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7F22FF3A-9611-47D4-A8CA-6C55ACEAAAB4}"/>
              </a:ext>
            </a:extLst>
          </p:cNvPr>
          <p:cNvSpPr>
            <a:spLocks noGrp="1"/>
          </p:cNvSpPr>
          <p:nvPr>
            <p:ph type="sldNum" sz="quarter" idx="12"/>
          </p:nvPr>
        </p:nvSpPr>
        <p:spPr/>
        <p:txBody>
          <a:bodyPr/>
          <a:lstStyle>
            <a:lvl1pPr>
              <a:defRPr/>
            </a:lvl1pPr>
          </a:lstStyle>
          <a:p>
            <a:pPr>
              <a:defRPr/>
            </a:pPr>
            <a:fld id="{E39A1D9C-E10D-4B2A-9623-443CD0D655F5}" type="slidenum">
              <a:rPr lang="ru-RU" altLang="ru-RU"/>
              <a:pPr>
                <a:defRPr/>
              </a:pPr>
              <a:t>‹#›</a:t>
            </a:fld>
            <a:endParaRPr lang="ru-RU" altLang="ru-RU"/>
          </a:p>
        </p:txBody>
      </p:sp>
    </p:spTree>
    <p:extLst>
      <p:ext uri="{BB962C8B-B14F-4D97-AF65-F5344CB8AC3E}">
        <p14:creationId xmlns:p14="http://schemas.microsoft.com/office/powerpoint/2010/main" val="2175576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181850" y="274639"/>
            <a:ext cx="222885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95300" y="274639"/>
            <a:ext cx="652145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AC06E3D-8BE4-4498-936E-370F507B9070}"/>
              </a:ext>
            </a:extLst>
          </p:cNvPr>
          <p:cNvSpPr>
            <a:spLocks noGrp="1"/>
          </p:cNvSpPr>
          <p:nvPr>
            <p:ph type="dt" sz="half" idx="10"/>
          </p:nvPr>
        </p:nvSpPr>
        <p:spPr/>
        <p:txBody>
          <a:bodyPr/>
          <a:lstStyle>
            <a:lvl1pPr>
              <a:defRPr/>
            </a:lvl1pPr>
          </a:lstStyle>
          <a:p>
            <a:pPr>
              <a:defRPr/>
            </a:pPr>
            <a:fld id="{97696057-C547-4E66-A0B1-B793A91F4805}" type="datetime1">
              <a:rPr lang="ru-RU"/>
              <a:pPr>
                <a:defRPr/>
              </a:pPr>
              <a:t>13.06.2021</a:t>
            </a:fld>
            <a:endParaRPr lang="ru-RU"/>
          </a:p>
        </p:txBody>
      </p:sp>
      <p:sp>
        <p:nvSpPr>
          <p:cNvPr id="5" name="Нижний колонтитул 4">
            <a:extLst>
              <a:ext uri="{FF2B5EF4-FFF2-40B4-BE49-F238E27FC236}">
                <a16:creationId xmlns:a16="http://schemas.microsoft.com/office/drawing/2014/main" id="{E8B43DA3-D7AD-46D0-A847-4BC221292127}"/>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2D4A54A4-4710-4608-B821-546AD3B7ADE3}"/>
              </a:ext>
            </a:extLst>
          </p:cNvPr>
          <p:cNvSpPr>
            <a:spLocks noGrp="1"/>
          </p:cNvSpPr>
          <p:nvPr>
            <p:ph type="sldNum" sz="quarter" idx="12"/>
          </p:nvPr>
        </p:nvSpPr>
        <p:spPr/>
        <p:txBody>
          <a:bodyPr/>
          <a:lstStyle>
            <a:lvl1pPr>
              <a:defRPr/>
            </a:lvl1pPr>
          </a:lstStyle>
          <a:p>
            <a:pPr>
              <a:defRPr/>
            </a:pPr>
            <a:fld id="{51393A0D-2D59-4B4C-A492-A2493A824A12}" type="slidenum">
              <a:rPr lang="ru-RU" altLang="ru-RU"/>
              <a:pPr>
                <a:defRPr/>
              </a:pPr>
              <a:t>‹#›</a:t>
            </a:fld>
            <a:endParaRPr lang="ru-RU" altLang="ru-RU"/>
          </a:p>
        </p:txBody>
      </p:sp>
    </p:spTree>
    <p:extLst>
      <p:ext uri="{BB962C8B-B14F-4D97-AF65-F5344CB8AC3E}">
        <p14:creationId xmlns:p14="http://schemas.microsoft.com/office/powerpoint/2010/main" val="872150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4" name="Рисунок 6" descr="ЧГУ_0001.jpg">
            <a:extLst>
              <a:ext uri="{FF2B5EF4-FFF2-40B4-BE49-F238E27FC236}">
                <a16:creationId xmlns:a16="http://schemas.microsoft.com/office/drawing/2014/main" id="{E690158D-FF7C-4236-990E-FB5DFCDC60B6}"/>
              </a:ext>
            </a:extLst>
          </p:cNvPr>
          <p:cNvPicPr>
            <a:picLocks noChangeAspect="1"/>
          </p:cNvPicPr>
          <p:nvPr userDrawn="1"/>
        </p:nvPicPr>
        <p:blipFill>
          <a:blip r:embed="rId2">
            <a:extLst>
              <a:ext uri="{28A0092B-C50C-407E-A947-70E740481C1C}">
                <a14:useLocalDpi xmlns:a14="http://schemas.microsoft.com/office/drawing/2010/main" val="0"/>
              </a:ext>
            </a:extLst>
          </a:blip>
          <a:srcRect b="5844"/>
          <a:stretch>
            <a:fillRect/>
          </a:stretch>
        </p:blipFill>
        <p:spPr bwMode="auto">
          <a:xfrm>
            <a:off x="-14288" y="0"/>
            <a:ext cx="99202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p:cNvSpPr>
            <a:spLocks noGrp="1"/>
          </p:cNvSpPr>
          <p:nvPr>
            <p:ph type="title"/>
          </p:nvPr>
        </p:nvSpPr>
        <p:spPr>
          <a:xfrm>
            <a:off x="495300" y="439702"/>
            <a:ext cx="8915400" cy="560406"/>
          </a:xfrm>
        </p:spPr>
        <p:txBody>
          <a:bodyPr>
            <a:normAutofit/>
          </a:bodyPr>
          <a:lstStyle>
            <a:lvl1pPr algn="r">
              <a:defRPr sz="2800" b="1">
                <a:solidFill>
                  <a:srgbClr val="C00000"/>
                </a:solidFill>
                <a:latin typeface="+mn-lt"/>
                <a:cs typeface="Arial" pitchFamily="34" charset="0"/>
              </a:defRPr>
            </a:lvl1pPr>
          </a:lstStyle>
          <a:p>
            <a:r>
              <a:rPr lang="ru-RU" dirty="0"/>
              <a:t>Образец заголовка</a:t>
            </a:r>
          </a:p>
        </p:txBody>
      </p:sp>
      <p:sp>
        <p:nvSpPr>
          <p:cNvPr id="3" name="Содержимое 2"/>
          <p:cNvSpPr>
            <a:spLocks noGrp="1"/>
          </p:cNvSpPr>
          <p:nvPr>
            <p:ph idx="1"/>
          </p:nvPr>
        </p:nvSpPr>
        <p:spPr>
          <a:xfrm>
            <a:off x="309530" y="1285860"/>
            <a:ext cx="9101170" cy="4840304"/>
          </a:xfrm>
        </p:spPr>
        <p:txBody>
          <a:bodyPr>
            <a:normAutofit/>
          </a:bodyPr>
          <a:lstStyle>
            <a:lvl1pPr marL="0" indent="0">
              <a:buNone/>
              <a:defRPr sz="2400">
                <a:latin typeface="+mn-lt"/>
                <a:cs typeface="Arial" pitchFamily="34" charset="0"/>
              </a:defRPr>
            </a:lvl1pPr>
            <a:lvl2pPr marL="0" indent="0">
              <a:buNone/>
              <a:defRPr sz="2400">
                <a:latin typeface="Arial" pitchFamily="34" charset="0"/>
                <a:cs typeface="Arial" pitchFamily="34" charset="0"/>
              </a:defRPr>
            </a:lvl2pPr>
            <a:lvl3pPr marL="0" indent="358775">
              <a:defRPr sz="2400">
                <a:latin typeface="Arial" pitchFamily="34" charset="0"/>
                <a:cs typeface="Arial" pitchFamily="34" charset="0"/>
              </a:defRPr>
            </a:lvl3pPr>
            <a:lvl4pPr marL="0" indent="358775">
              <a:defRPr sz="2400">
                <a:latin typeface="Arial" pitchFamily="34" charset="0"/>
                <a:cs typeface="Arial" pitchFamily="34" charset="0"/>
              </a:defRPr>
            </a:lvl4pPr>
            <a:lvl5pPr marL="0" indent="358775">
              <a:defRPr sz="2400">
                <a:latin typeface="Arial" pitchFamily="34" charset="0"/>
                <a:cs typeface="Arial" pitchFamily="34" charset="0"/>
              </a:defRPr>
            </a:lvl5pPr>
          </a:lstStyle>
          <a:p>
            <a:pPr lvl="0"/>
            <a:r>
              <a:rPr lang="ru-RU" dirty="0"/>
              <a:t>Образец текста</a:t>
            </a:r>
          </a:p>
          <a:p>
            <a:pPr lvl="0"/>
            <a:endParaRPr lang="ru-RU" dirty="0"/>
          </a:p>
        </p:txBody>
      </p:sp>
      <p:sp>
        <p:nvSpPr>
          <p:cNvPr id="5" name="Дата 3">
            <a:extLst>
              <a:ext uri="{FF2B5EF4-FFF2-40B4-BE49-F238E27FC236}">
                <a16:creationId xmlns:a16="http://schemas.microsoft.com/office/drawing/2014/main" id="{9F9A0008-0A93-480A-90E3-C1C5EDE8A200}"/>
              </a:ext>
            </a:extLst>
          </p:cNvPr>
          <p:cNvSpPr>
            <a:spLocks noGrp="1"/>
          </p:cNvSpPr>
          <p:nvPr>
            <p:ph type="dt" sz="half" idx="10"/>
          </p:nvPr>
        </p:nvSpPr>
        <p:spPr/>
        <p:txBody>
          <a:bodyPr/>
          <a:lstStyle>
            <a:lvl1pPr>
              <a:defRPr/>
            </a:lvl1pPr>
          </a:lstStyle>
          <a:p>
            <a:pPr>
              <a:defRPr/>
            </a:pPr>
            <a:fld id="{FA8B2D0D-D417-483F-BD4D-13F86D2A177A}" type="datetime1">
              <a:rPr lang="ru-RU"/>
              <a:pPr>
                <a:defRPr/>
              </a:pPr>
              <a:t>13.06.2021</a:t>
            </a:fld>
            <a:endParaRPr lang="ru-RU"/>
          </a:p>
        </p:txBody>
      </p:sp>
      <p:sp>
        <p:nvSpPr>
          <p:cNvPr id="6" name="Нижний колонтитул 4">
            <a:extLst>
              <a:ext uri="{FF2B5EF4-FFF2-40B4-BE49-F238E27FC236}">
                <a16:creationId xmlns:a16="http://schemas.microsoft.com/office/drawing/2014/main" id="{9B50BC10-4622-4592-9CBC-13A3691DD17A}"/>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EAD70FBC-87F1-4F0A-980C-90D1844C3E78}"/>
              </a:ext>
            </a:extLst>
          </p:cNvPr>
          <p:cNvSpPr>
            <a:spLocks noGrp="1"/>
          </p:cNvSpPr>
          <p:nvPr>
            <p:ph type="sldNum" sz="quarter" idx="12"/>
          </p:nvPr>
        </p:nvSpPr>
        <p:spPr/>
        <p:txBody>
          <a:bodyPr/>
          <a:lstStyle>
            <a:lvl1pPr>
              <a:defRPr b="1">
                <a:solidFill>
                  <a:schemeClr val="tx1"/>
                </a:solidFill>
              </a:defRPr>
            </a:lvl1pPr>
          </a:lstStyle>
          <a:p>
            <a:pPr>
              <a:defRPr/>
            </a:pPr>
            <a:fld id="{21BDEC18-8067-4417-9D22-B28DB0185129}" type="slidenum">
              <a:rPr lang="ru-RU" altLang="ru-RU"/>
              <a:pPr>
                <a:defRPr/>
              </a:pPr>
              <a:t>‹#›</a:t>
            </a:fld>
            <a:endParaRPr lang="ru-RU" altLang="ru-RU"/>
          </a:p>
        </p:txBody>
      </p:sp>
    </p:spTree>
    <p:extLst>
      <p:ext uri="{BB962C8B-B14F-4D97-AF65-F5344CB8AC3E}">
        <p14:creationId xmlns:p14="http://schemas.microsoft.com/office/powerpoint/2010/main" val="706396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2506" y="4406901"/>
            <a:ext cx="84201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455A195-A2C4-44F3-972F-FC7AAEF310EE}"/>
              </a:ext>
            </a:extLst>
          </p:cNvPr>
          <p:cNvSpPr>
            <a:spLocks noGrp="1"/>
          </p:cNvSpPr>
          <p:nvPr>
            <p:ph type="dt" sz="half" idx="10"/>
          </p:nvPr>
        </p:nvSpPr>
        <p:spPr/>
        <p:txBody>
          <a:bodyPr/>
          <a:lstStyle>
            <a:lvl1pPr>
              <a:defRPr/>
            </a:lvl1pPr>
          </a:lstStyle>
          <a:p>
            <a:pPr>
              <a:defRPr/>
            </a:pPr>
            <a:fld id="{CBF52257-373B-433F-9D2B-2A75E1761F41}" type="datetime1">
              <a:rPr lang="ru-RU"/>
              <a:pPr>
                <a:defRPr/>
              </a:pPr>
              <a:t>13.06.2021</a:t>
            </a:fld>
            <a:endParaRPr lang="ru-RU"/>
          </a:p>
        </p:txBody>
      </p:sp>
      <p:sp>
        <p:nvSpPr>
          <p:cNvPr id="5" name="Нижний колонтитул 4">
            <a:extLst>
              <a:ext uri="{FF2B5EF4-FFF2-40B4-BE49-F238E27FC236}">
                <a16:creationId xmlns:a16="http://schemas.microsoft.com/office/drawing/2014/main" id="{8FDBD505-927D-482E-91DD-8BF66571AFFC}"/>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4D62321C-22CF-48E2-9F5A-1CEDA2911A80}"/>
              </a:ext>
            </a:extLst>
          </p:cNvPr>
          <p:cNvSpPr>
            <a:spLocks noGrp="1"/>
          </p:cNvSpPr>
          <p:nvPr>
            <p:ph type="sldNum" sz="quarter" idx="12"/>
          </p:nvPr>
        </p:nvSpPr>
        <p:spPr/>
        <p:txBody>
          <a:bodyPr/>
          <a:lstStyle>
            <a:lvl1pPr>
              <a:defRPr/>
            </a:lvl1pPr>
          </a:lstStyle>
          <a:p>
            <a:pPr>
              <a:defRPr/>
            </a:pPr>
            <a:fld id="{B41F3376-853B-4F5F-829B-756780DB5F2A}" type="slidenum">
              <a:rPr lang="ru-RU" altLang="ru-RU"/>
              <a:pPr>
                <a:defRPr/>
              </a:pPr>
              <a:t>‹#›</a:t>
            </a:fld>
            <a:endParaRPr lang="ru-RU" altLang="ru-RU"/>
          </a:p>
        </p:txBody>
      </p:sp>
    </p:spTree>
    <p:extLst>
      <p:ext uri="{BB962C8B-B14F-4D97-AF65-F5344CB8AC3E}">
        <p14:creationId xmlns:p14="http://schemas.microsoft.com/office/powerpoint/2010/main" val="395007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3">
            <a:extLst>
              <a:ext uri="{FF2B5EF4-FFF2-40B4-BE49-F238E27FC236}">
                <a16:creationId xmlns:a16="http://schemas.microsoft.com/office/drawing/2014/main" id="{F2D3D0C3-2179-41D0-A731-3F26FAEB713D}"/>
              </a:ext>
            </a:extLst>
          </p:cNvPr>
          <p:cNvSpPr>
            <a:spLocks noGrp="1"/>
          </p:cNvSpPr>
          <p:nvPr>
            <p:ph type="dt" sz="half" idx="10"/>
          </p:nvPr>
        </p:nvSpPr>
        <p:spPr/>
        <p:txBody>
          <a:bodyPr/>
          <a:lstStyle>
            <a:lvl1pPr>
              <a:defRPr/>
            </a:lvl1pPr>
          </a:lstStyle>
          <a:p>
            <a:pPr>
              <a:defRPr/>
            </a:pPr>
            <a:fld id="{049D43A5-A8EB-4F70-86E9-B95636DBD22F}" type="datetime1">
              <a:rPr lang="ru-RU"/>
              <a:pPr>
                <a:defRPr/>
              </a:pPr>
              <a:t>13.06.2021</a:t>
            </a:fld>
            <a:endParaRPr lang="ru-RU"/>
          </a:p>
        </p:txBody>
      </p:sp>
      <p:sp>
        <p:nvSpPr>
          <p:cNvPr id="6" name="Нижний колонтитул 4">
            <a:extLst>
              <a:ext uri="{FF2B5EF4-FFF2-40B4-BE49-F238E27FC236}">
                <a16:creationId xmlns:a16="http://schemas.microsoft.com/office/drawing/2014/main" id="{CAAB914A-4DCB-41F6-8A31-79A9750567A5}"/>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0855F3F4-B1EE-4D57-83C1-5AC285807916}"/>
              </a:ext>
            </a:extLst>
          </p:cNvPr>
          <p:cNvSpPr>
            <a:spLocks noGrp="1"/>
          </p:cNvSpPr>
          <p:nvPr>
            <p:ph type="sldNum" sz="quarter" idx="12"/>
          </p:nvPr>
        </p:nvSpPr>
        <p:spPr/>
        <p:txBody>
          <a:bodyPr/>
          <a:lstStyle>
            <a:lvl1pPr>
              <a:defRPr/>
            </a:lvl1pPr>
          </a:lstStyle>
          <a:p>
            <a:pPr>
              <a:defRPr/>
            </a:pPr>
            <a:fld id="{D7050AB4-E62E-44E2-9033-F3DAF2984023}" type="slidenum">
              <a:rPr lang="ru-RU" altLang="ru-RU"/>
              <a:pPr>
                <a:defRPr/>
              </a:pPr>
              <a:t>‹#›</a:t>
            </a:fld>
            <a:endParaRPr lang="ru-RU" altLang="ru-RU"/>
          </a:p>
        </p:txBody>
      </p:sp>
    </p:spTree>
    <p:extLst>
      <p:ext uri="{BB962C8B-B14F-4D97-AF65-F5344CB8AC3E}">
        <p14:creationId xmlns:p14="http://schemas.microsoft.com/office/powerpoint/2010/main" val="3680576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3">
            <a:extLst>
              <a:ext uri="{FF2B5EF4-FFF2-40B4-BE49-F238E27FC236}">
                <a16:creationId xmlns:a16="http://schemas.microsoft.com/office/drawing/2014/main" id="{93FE2DB1-C4C6-423D-93BF-17376DA4006E}"/>
              </a:ext>
            </a:extLst>
          </p:cNvPr>
          <p:cNvSpPr>
            <a:spLocks noGrp="1"/>
          </p:cNvSpPr>
          <p:nvPr>
            <p:ph type="dt" sz="half" idx="10"/>
          </p:nvPr>
        </p:nvSpPr>
        <p:spPr/>
        <p:txBody>
          <a:bodyPr/>
          <a:lstStyle>
            <a:lvl1pPr>
              <a:defRPr/>
            </a:lvl1pPr>
          </a:lstStyle>
          <a:p>
            <a:pPr>
              <a:defRPr/>
            </a:pPr>
            <a:fld id="{3EFFBA5C-8910-4D88-901F-D9E299C7E3A1}" type="datetime1">
              <a:rPr lang="ru-RU"/>
              <a:pPr>
                <a:defRPr/>
              </a:pPr>
              <a:t>13.06.2021</a:t>
            </a:fld>
            <a:endParaRPr lang="ru-RU"/>
          </a:p>
        </p:txBody>
      </p:sp>
      <p:sp>
        <p:nvSpPr>
          <p:cNvPr id="8" name="Нижний колонтитул 4">
            <a:extLst>
              <a:ext uri="{FF2B5EF4-FFF2-40B4-BE49-F238E27FC236}">
                <a16:creationId xmlns:a16="http://schemas.microsoft.com/office/drawing/2014/main" id="{1A00A947-01E5-44AF-AB00-2E7E80DB334B}"/>
              </a:ext>
            </a:extLst>
          </p:cNvPr>
          <p:cNvSpPr>
            <a:spLocks noGrp="1"/>
          </p:cNvSpPr>
          <p:nvPr>
            <p:ph type="ftr" sz="quarter" idx="11"/>
          </p:nvPr>
        </p:nvSpPr>
        <p:spPr/>
        <p:txBody>
          <a:bodyPr/>
          <a:lstStyle>
            <a:lvl1pPr>
              <a:defRPr/>
            </a:lvl1pPr>
          </a:lstStyle>
          <a:p>
            <a:pPr>
              <a:defRPr/>
            </a:pPr>
            <a:endParaRPr lang="ru-RU"/>
          </a:p>
        </p:txBody>
      </p:sp>
      <p:sp>
        <p:nvSpPr>
          <p:cNvPr id="9" name="Номер слайда 5">
            <a:extLst>
              <a:ext uri="{FF2B5EF4-FFF2-40B4-BE49-F238E27FC236}">
                <a16:creationId xmlns:a16="http://schemas.microsoft.com/office/drawing/2014/main" id="{2110B6DF-BF27-41E5-9BF5-84359A002BD1}"/>
              </a:ext>
            </a:extLst>
          </p:cNvPr>
          <p:cNvSpPr>
            <a:spLocks noGrp="1"/>
          </p:cNvSpPr>
          <p:nvPr>
            <p:ph type="sldNum" sz="quarter" idx="12"/>
          </p:nvPr>
        </p:nvSpPr>
        <p:spPr/>
        <p:txBody>
          <a:bodyPr/>
          <a:lstStyle>
            <a:lvl1pPr>
              <a:defRPr/>
            </a:lvl1pPr>
          </a:lstStyle>
          <a:p>
            <a:pPr>
              <a:defRPr/>
            </a:pPr>
            <a:fld id="{C2C27AC2-FC95-4B95-A8A2-1422D6FD94D9}" type="slidenum">
              <a:rPr lang="ru-RU" altLang="ru-RU"/>
              <a:pPr>
                <a:defRPr/>
              </a:pPr>
              <a:t>‹#›</a:t>
            </a:fld>
            <a:endParaRPr lang="ru-RU" altLang="ru-RU"/>
          </a:p>
        </p:txBody>
      </p:sp>
    </p:spTree>
    <p:extLst>
      <p:ext uri="{BB962C8B-B14F-4D97-AF65-F5344CB8AC3E}">
        <p14:creationId xmlns:p14="http://schemas.microsoft.com/office/powerpoint/2010/main" val="379453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3">
            <a:extLst>
              <a:ext uri="{FF2B5EF4-FFF2-40B4-BE49-F238E27FC236}">
                <a16:creationId xmlns:a16="http://schemas.microsoft.com/office/drawing/2014/main" id="{319B0FE3-3E09-4ED4-AE45-F49338FDF67B}"/>
              </a:ext>
            </a:extLst>
          </p:cNvPr>
          <p:cNvSpPr>
            <a:spLocks noGrp="1"/>
          </p:cNvSpPr>
          <p:nvPr>
            <p:ph type="dt" sz="half" idx="10"/>
          </p:nvPr>
        </p:nvSpPr>
        <p:spPr/>
        <p:txBody>
          <a:bodyPr/>
          <a:lstStyle>
            <a:lvl1pPr>
              <a:defRPr/>
            </a:lvl1pPr>
          </a:lstStyle>
          <a:p>
            <a:pPr>
              <a:defRPr/>
            </a:pPr>
            <a:fld id="{D7C17C4E-443E-4938-9FEC-541BD23DF253}" type="datetime1">
              <a:rPr lang="ru-RU"/>
              <a:pPr>
                <a:defRPr/>
              </a:pPr>
              <a:t>13.06.2021</a:t>
            </a:fld>
            <a:endParaRPr lang="ru-RU"/>
          </a:p>
        </p:txBody>
      </p:sp>
      <p:sp>
        <p:nvSpPr>
          <p:cNvPr id="4" name="Нижний колонтитул 4">
            <a:extLst>
              <a:ext uri="{FF2B5EF4-FFF2-40B4-BE49-F238E27FC236}">
                <a16:creationId xmlns:a16="http://schemas.microsoft.com/office/drawing/2014/main" id="{A899666C-57CD-4B8D-A63E-BD6ACC1E7D36}"/>
              </a:ext>
            </a:extLst>
          </p:cNvPr>
          <p:cNvSpPr>
            <a:spLocks noGrp="1"/>
          </p:cNvSpPr>
          <p:nvPr>
            <p:ph type="ftr" sz="quarter" idx="11"/>
          </p:nvPr>
        </p:nvSpPr>
        <p:spPr/>
        <p:txBody>
          <a:bodyPr/>
          <a:lstStyle>
            <a:lvl1pPr>
              <a:defRPr/>
            </a:lvl1pPr>
          </a:lstStyle>
          <a:p>
            <a:pPr>
              <a:defRPr/>
            </a:pPr>
            <a:endParaRPr lang="ru-RU"/>
          </a:p>
        </p:txBody>
      </p:sp>
      <p:sp>
        <p:nvSpPr>
          <p:cNvPr id="5" name="Номер слайда 5">
            <a:extLst>
              <a:ext uri="{FF2B5EF4-FFF2-40B4-BE49-F238E27FC236}">
                <a16:creationId xmlns:a16="http://schemas.microsoft.com/office/drawing/2014/main" id="{DDE5D4A7-3953-480F-9474-B2B1B65F7C9B}"/>
              </a:ext>
            </a:extLst>
          </p:cNvPr>
          <p:cNvSpPr>
            <a:spLocks noGrp="1"/>
          </p:cNvSpPr>
          <p:nvPr>
            <p:ph type="sldNum" sz="quarter" idx="12"/>
          </p:nvPr>
        </p:nvSpPr>
        <p:spPr/>
        <p:txBody>
          <a:bodyPr/>
          <a:lstStyle>
            <a:lvl1pPr>
              <a:defRPr/>
            </a:lvl1pPr>
          </a:lstStyle>
          <a:p>
            <a:pPr>
              <a:defRPr/>
            </a:pPr>
            <a:fld id="{0E66EA9D-E457-412E-8D6F-5DCC23AD1EC0}" type="slidenum">
              <a:rPr lang="ru-RU" altLang="ru-RU"/>
              <a:pPr>
                <a:defRPr/>
              </a:pPr>
              <a:t>‹#›</a:t>
            </a:fld>
            <a:endParaRPr lang="ru-RU" altLang="ru-RU"/>
          </a:p>
        </p:txBody>
      </p:sp>
    </p:spTree>
    <p:extLst>
      <p:ext uri="{BB962C8B-B14F-4D97-AF65-F5344CB8AC3E}">
        <p14:creationId xmlns:p14="http://schemas.microsoft.com/office/powerpoint/2010/main" val="185822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a:extLst>
              <a:ext uri="{FF2B5EF4-FFF2-40B4-BE49-F238E27FC236}">
                <a16:creationId xmlns:a16="http://schemas.microsoft.com/office/drawing/2014/main" id="{B8D1A573-5711-46B2-ACB9-C48E188E0198}"/>
              </a:ext>
            </a:extLst>
          </p:cNvPr>
          <p:cNvSpPr>
            <a:spLocks noGrp="1"/>
          </p:cNvSpPr>
          <p:nvPr>
            <p:ph type="dt" sz="half" idx="10"/>
          </p:nvPr>
        </p:nvSpPr>
        <p:spPr/>
        <p:txBody>
          <a:bodyPr/>
          <a:lstStyle>
            <a:lvl1pPr>
              <a:defRPr/>
            </a:lvl1pPr>
          </a:lstStyle>
          <a:p>
            <a:pPr>
              <a:defRPr/>
            </a:pPr>
            <a:fld id="{4920DC44-C4BF-4099-B4A8-6071B743E68F}" type="datetime1">
              <a:rPr lang="ru-RU"/>
              <a:pPr>
                <a:defRPr/>
              </a:pPr>
              <a:t>13.06.2021</a:t>
            </a:fld>
            <a:endParaRPr lang="ru-RU"/>
          </a:p>
        </p:txBody>
      </p:sp>
      <p:sp>
        <p:nvSpPr>
          <p:cNvPr id="3" name="Нижний колонтитул 4">
            <a:extLst>
              <a:ext uri="{FF2B5EF4-FFF2-40B4-BE49-F238E27FC236}">
                <a16:creationId xmlns:a16="http://schemas.microsoft.com/office/drawing/2014/main" id="{9F1BD6AE-8E1B-419B-9641-087100813DED}"/>
              </a:ext>
            </a:extLst>
          </p:cNvPr>
          <p:cNvSpPr>
            <a:spLocks noGrp="1"/>
          </p:cNvSpPr>
          <p:nvPr>
            <p:ph type="ftr" sz="quarter" idx="11"/>
          </p:nvPr>
        </p:nvSpPr>
        <p:spPr/>
        <p:txBody>
          <a:bodyPr/>
          <a:lstStyle>
            <a:lvl1pPr>
              <a:defRPr/>
            </a:lvl1pPr>
          </a:lstStyle>
          <a:p>
            <a:pPr>
              <a:defRPr/>
            </a:pPr>
            <a:endParaRPr lang="ru-RU"/>
          </a:p>
        </p:txBody>
      </p:sp>
      <p:sp>
        <p:nvSpPr>
          <p:cNvPr id="4" name="Номер слайда 5">
            <a:extLst>
              <a:ext uri="{FF2B5EF4-FFF2-40B4-BE49-F238E27FC236}">
                <a16:creationId xmlns:a16="http://schemas.microsoft.com/office/drawing/2014/main" id="{F1CA801F-1066-4B2A-94BF-2573B7EB0740}"/>
              </a:ext>
            </a:extLst>
          </p:cNvPr>
          <p:cNvSpPr>
            <a:spLocks noGrp="1"/>
          </p:cNvSpPr>
          <p:nvPr>
            <p:ph type="sldNum" sz="quarter" idx="12"/>
          </p:nvPr>
        </p:nvSpPr>
        <p:spPr/>
        <p:txBody>
          <a:bodyPr/>
          <a:lstStyle>
            <a:lvl1pPr>
              <a:defRPr/>
            </a:lvl1pPr>
          </a:lstStyle>
          <a:p>
            <a:pPr>
              <a:defRPr/>
            </a:pPr>
            <a:fld id="{2F399A67-A5E0-4A50-B458-99E42B389C0E}" type="slidenum">
              <a:rPr lang="ru-RU" altLang="ru-RU"/>
              <a:pPr>
                <a:defRPr/>
              </a:pPr>
              <a:t>‹#›</a:t>
            </a:fld>
            <a:endParaRPr lang="ru-RU" altLang="ru-RU"/>
          </a:p>
        </p:txBody>
      </p:sp>
    </p:spTree>
    <p:extLst>
      <p:ext uri="{BB962C8B-B14F-4D97-AF65-F5344CB8AC3E}">
        <p14:creationId xmlns:p14="http://schemas.microsoft.com/office/powerpoint/2010/main" val="188990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5300" y="273050"/>
            <a:ext cx="3259006"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a:extLst>
              <a:ext uri="{FF2B5EF4-FFF2-40B4-BE49-F238E27FC236}">
                <a16:creationId xmlns:a16="http://schemas.microsoft.com/office/drawing/2014/main" id="{A7257C73-8D98-4826-9715-BE5E14C4B2CD}"/>
              </a:ext>
            </a:extLst>
          </p:cNvPr>
          <p:cNvSpPr>
            <a:spLocks noGrp="1"/>
          </p:cNvSpPr>
          <p:nvPr>
            <p:ph type="dt" sz="half" idx="10"/>
          </p:nvPr>
        </p:nvSpPr>
        <p:spPr/>
        <p:txBody>
          <a:bodyPr/>
          <a:lstStyle>
            <a:lvl1pPr>
              <a:defRPr/>
            </a:lvl1pPr>
          </a:lstStyle>
          <a:p>
            <a:pPr>
              <a:defRPr/>
            </a:pPr>
            <a:fld id="{76BACE3E-5F99-4241-B8DA-53A0301321B2}" type="datetime1">
              <a:rPr lang="ru-RU"/>
              <a:pPr>
                <a:defRPr/>
              </a:pPr>
              <a:t>13.06.2021</a:t>
            </a:fld>
            <a:endParaRPr lang="ru-RU"/>
          </a:p>
        </p:txBody>
      </p:sp>
      <p:sp>
        <p:nvSpPr>
          <p:cNvPr id="6" name="Нижний колонтитул 4">
            <a:extLst>
              <a:ext uri="{FF2B5EF4-FFF2-40B4-BE49-F238E27FC236}">
                <a16:creationId xmlns:a16="http://schemas.microsoft.com/office/drawing/2014/main" id="{D70A888C-D044-4E83-90E6-6FCEB8D2F4ED}"/>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812D4D2E-176D-46AE-8BC0-74DA5F501509}"/>
              </a:ext>
            </a:extLst>
          </p:cNvPr>
          <p:cNvSpPr>
            <a:spLocks noGrp="1"/>
          </p:cNvSpPr>
          <p:nvPr>
            <p:ph type="sldNum" sz="quarter" idx="12"/>
          </p:nvPr>
        </p:nvSpPr>
        <p:spPr/>
        <p:txBody>
          <a:bodyPr/>
          <a:lstStyle>
            <a:lvl1pPr>
              <a:defRPr/>
            </a:lvl1pPr>
          </a:lstStyle>
          <a:p>
            <a:pPr>
              <a:defRPr/>
            </a:pPr>
            <a:fld id="{946D38D4-060E-4876-8181-08C43C611652}" type="slidenum">
              <a:rPr lang="ru-RU" altLang="ru-RU"/>
              <a:pPr>
                <a:defRPr/>
              </a:pPr>
              <a:t>‹#›</a:t>
            </a:fld>
            <a:endParaRPr lang="ru-RU" altLang="ru-RU"/>
          </a:p>
        </p:txBody>
      </p:sp>
    </p:spTree>
    <p:extLst>
      <p:ext uri="{BB962C8B-B14F-4D97-AF65-F5344CB8AC3E}">
        <p14:creationId xmlns:p14="http://schemas.microsoft.com/office/powerpoint/2010/main" val="1675097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41645" y="4800600"/>
            <a:ext cx="59436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941645" y="612775"/>
            <a:ext cx="59436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a:extLst>
              <a:ext uri="{FF2B5EF4-FFF2-40B4-BE49-F238E27FC236}">
                <a16:creationId xmlns:a16="http://schemas.microsoft.com/office/drawing/2014/main" id="{A2FB9C94-5AAC-4D62-A93B-4A5E9737C61D}"/>
              </a:ext>
            </a:extLst>
          </p:cNvPr>
          <p:cNvSpPr>
            <a:spLocks noGrp="1"/>
          </p:cNvSpPr>
          <p:nvPr>
            <p:ph type="dt" sz="half" idx="10"/>
          </p:nvPr>
        </p:nvSpPr>
        <p:spPr/>
        <p:txBody>
          <a:bodyPr/>
          <a:lstStyle>
            <a:lvl1pPr>
              <a:defRPr/>
            </a:lvl1pPr>
          </a:lstStyle>
          <a:p>
            <a:pPr>
              <a:defRPr/>
            </a:pPr>
            <a:fld id="{7C6AFBBD-EE12-4F28-B344-F963157E2FAB}" type="datetime1">
              <a:rPr lang="ru-RU"/>
              <a:pPr>
                <a:defRPr/>
              </a:pPr>
              <a:t>13.06.2021</a:t>
            </a:fld>
            <a:endParaRPr lang="ru-RU"/>
          </a:p>
        </p:txBody>
      </p:sp>
      <p:sp>
        <p:nvSpPr>
          <p:cNvPr id="6" name="Нижний колонтитул 4">
            <a:extLst>
              <a:ext uri="{FF2B5EF4-FFF2-40B4-BE49-F238E27FC236}">
                <a16:creationId xmlns:a16="http://schemas.microsoft.com/office/drawing/2014/main" id="{80234825-483D-4FDB-AA0D-7CF3F9933FB6}"/>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83BBB3A6-B4DF-4DF3-A0B8-E72AA45E293A}"/>
              </a:ext>
            </a:extLst>
          </p:cNvPr>
          <p:cNvSpPr>
            <a:spLocks noGrp="1"/>
          </p:cNvSpPr>
          <p:nvPr>
            <p:ph type="sldNum" sz="quarter" idx="12"/>
          </p:nvPr>
        </p:nvSpPr>
        <p:spPr/>
        <p:txBody>
          <a:bodyPr/>
          <a:lstStyle>
            <a:lvl1pPr>
              <a:defRPr/>
            </a:lvl1pPr>
          </a:lstStyle>
          <a:p>
            <a:pPr>
              <a:defRPr/>
            </a:pPr>
            <a:fld id="{A39FB54E-E094-42C7-8EFE-4C35DAA39686}" type="slidenum">
              <a:rPr lang="ru-RU" altLang="ru-RU"/>
              <a:pPr>
                <a:defRPr/>
              </a:pPr>
              <a:t>‹#›</a:t>
            </a:fld>
            <a:endParaRPr lang="ru-RU" altLang="ru-RU"/>
          </a:p>
        </p:txBody>
      </p:sp>
    </p:spTree>
    <p:extLst>
      <p:ext uri="{BB962C8B-B14F-4D97-AF65-F5344CB8AC3E}">
        <p14:creationId xmlns:p14="http://schemas.microsoft.com/office/powerpoint/2010/main" val="3035705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Заголовок 1">
            <a:extLst>
              <a:ext uri="{FF2B5EF4-FFF2-40B4-BE49-F238E27FC236}">
                <a16:creationId xmlns:a16="http://schemas.microsoft.com/office/drawing/2014/main" id="{4F1C6FB5-8F1A-4729-B0FC-95DD3298B5EF}"/>
              </a:ext>
            </a:extLst>
          </p:cNvPr>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Текст 2">
            <a:extLst>
              <a:ext uri="{FF2B5EF4-FFF2-40B4-BE49-F238E27FC236}">
                <a16:creationId xmlns:a16="http://schemas.microsoft.com/office/drawing/2014/main" id="{338DB463-E097-4492-B4B5-64FD1F5FFC4D}"/>
              </a:ext>
            </a:extLst>
          </p:cNvPr>
          <p:cNvSpPr>
            <a:spLocks noGrp="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4" name="Дата 3">
            <a:extLst>
              <a:ext uri="{FF2B5EF4-FFF2-40B4-BE49-F238E27FC236}">
                <a16:creationId xmlns:a16="http://schemas.microsoft.com/office/drawing/2014/main" id="{B9A5FBE7-0CE5-4B81-B677-20D0B6C2624C}"/>
              </a:ext>
            </a:extLst>
          </p:cNvPr>
          <p:cNvSpPr>
            <a:spLocks noGrp="1"/>
          </p:cNvSpPr>
          <p:nvPr>
            <p:ph type="dt" sz="half" idx="2"/>
          </p:nvPr>
        </p:nvSpPr>
        <p:spPr>
          <a:xfrm>
            <a:off x="495300" y="6356350"/>
            <a:ext cx="2311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9A684C1E-2E54-4FC9-B78D-2670CDF7DFAF}" type="datetime1">
              <a:rPr lang="ru-RU"/>
              <a:pPr>
                <a:defRPr/>
              </a:pPr>
              <a:t>13.06.2021</a:t>
            </a:fld>
            <a:endParaRPr lang="ru-RU"/>
          </a:p>
        </p:txBody>
      </p:sp>
      <p:sp>
        <p:nvSpPr>
          <p:cNvPr id="5" name="Нижний колонтитул 4">
            <a:extLst>
              <a:ext uri="{FF2B5EF4-FFF2-40B4-BE49-F238E27FC236}">
                <a16:creationId xmlns:a16="http://schemas.microsoft.com/office/drawing/2014/main" id="{59381ECD-1656-4558-AB2F-19D73C78215B}"/>
              </a:ext>
            </a:extLst>
          </p:cNvPr>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ru-RU"/>
          </a:p>
        </p:txBody>
      </p:sp>
      <p:sp>
        <p:nvSpPr>
          <p:cNvPr id="6" name="Номер слайда 5">
            <a:extLst>
              <a:ext uri="{FF2B5EF4-FFF2-40B4-BE49-F238E27FC236}">
                <a16:creationId xmlns:a16="http://schemas.microsoft.com/office/drawing/2014/main" id="{B8983838-2400-4C9C-9063-60E033BBA231}"/>
              </a:ext>
            </a:extLst>
          </p:cNvPr>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9DA5DD58-2230-47DA-98CD-C54A52C9C338}"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276155-1D2B-4ADA-83FA-56817184D44B}"/>
              </a:ext>
            </a:extLst>
          </p:cNvPr>
          <p:cNvSpPr>
            <a:spLocks noGrp="1"/>
          </p:cNvSpPr>
          <p:nvPr>
            <p:ph type="title"/>
          </p:nvPr>
        </p:nvSpPr>
        <p:spPr>
          <a:xfrm>
            <a:off x="495300" y="439702"/>
            <a:ext cx="8915400" cy="4069418"/>
          </a:xfrm>
        </p:spPr>
        <p:txBody>
          <a:bodyPr>
            <a:normAutofit/>
          </a:bodyPr>
          <a:lstStyle/>
          <a:p>
            <a:pPr algn="ctr"/>
            <a:r>
              <a:rPr lang="ru-RU" sz="3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Разработка системы автоматического развертывания </a:t>
            </a:r>
            <a:r>
              <a:rPr lang="ru-RU" sz="3200" b="1"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микросервисных</a:t>
            </a:r>
            <a:r>
              <a:rPr lang="ru-RU" sz="3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приложений в облачной инфраструктуре на основе алгоритма комбинаторной оптимизации</a:t>
            </a:r>
          </a:p>
        </p:txBody>
      </p:sp>
      <p:sp>
        <p:nvSpPr>
          <p:cNvPr id="6" name="TextBox 5">
            <a:extLst>
              <a:ext uri="{FF2B5EF4-FFF2-40B4-BE49-F238E27FC236}">
                <a16:creationId xmlns:a16="http://schemas.microsoft.com/office/drawing/2014/main" id="{0FD3F8F1-B4CC-4A45-BBEA-B1CED9F97C18}"/>
              </a:ext>
            </a:extLst>
          </p:cNvPr>
          <p:cNvSpPr txBox="1"/>
          <p:nvPr/>
        </p:nvSpPr>
        <p:spPr>
          <a:xfrm>
            <a:off x="495300" y="4185954"/>
            <a:ext cx="9085416" cy="2585323"/>
          </a:xfrm>
          <a:prstGeom prst="rect">
            <a:avLst/>
          </a:prstGeom>
          <a:noFill/>
        </p:spPr>
        <p:txBody>
          <a:bodyPr wrap="square">
            <a:spAutoFit/>
          </a:bodyPr>
          <a:lstStyle/>
          <a:p>
            <a:pPr algn="ctr">
              <a:defRPr/>
            </a:pPr>
            <a:r>
              <a:rPr lang="ru-RU" sz="2400" dirty="0">
                <a:latin typeface="+mj-lt"/>
                <a:cs typeface="Arial" charset="0"/>
              </a:rPr>
              <a:t>магистерская диссертация Смирнова А.Б., </a:t>
            </a:r>
            <a:endParaRPr lang="en-US" sz="2400" dirty="0">
              <a:latin typeface="+mj-lt"/>
              <a:cs typeface="Arial" charset="0"/>
            </a:endParaRPr>
          </a:p>
          <a:p>
            <a:pPr algn="ctr">
              <a:defRPr/>
            </a:pPr>
            <a:r>
              <a:rPr lang="ru-RU" sz="2400" dirty="0">
                <a:latin typeface="+mj-lt"/>
                <a:cs typeface="Arial" charset="0"/>
              </a:rPr>
              <a:t>Направление подготовки</a:t>
            </a:r>
            <a:r>
              <a:rPr lang="en-US" sz="2400" dirty="0">
                <a:latin typeface="+mj-lt"/>
                <a:cs typeface="Arial" charset="0"/>
              </a:rPr>
              <a:t>:</a:t>
            </a:r>
            <a:r>
              <a:rPr lang="ru-RU" sz="2400" dirty="0">
                <a:latin typeface="+mj-lt"/>
                <a:cs typeface="Arial" charset="0"/>
              </a:rPr>
              <a:t> 1УТСм-01-21 Управление в технических системах</a:t>
            </a:r>
          </a:p>
          <a:p>
            <a:pPr algn="ctr">
              <a:buNone/>
            </a:pPr>
            <a:endParaRPr lang="ru-RU" altLang="ru-RU" sz="2400" dirty="0">
              <a:latin typeface="+mj-lt"/>
            </a:endParaRPr>
          </a:p>
          <a:p>
            <a:pPr algn="ctr">
              <a:buNone/>
            </a:pPr>
            <a:r>
              <a:rPr lang="ru-RU" altLang="ru-RU" sz="2400" dirty="0">
                <a:latin typeface="+mj-lt"/>
              </a:rPr>
              <a:t>Научный руководитель: Маслов Е.А.</a:t>
            </a:r>
          </a:p>
          <a:p>
            <a:pPr algn="ctr">
              <a:buFont typeface="Arial" panose="020B0604020202020204" pitchFamily="34" charset="0"/>
              <a:buNone/>
            </a:pPr>
            <a:r>
              <a:rPr lang="ru-RU" altLang="ru-RU" sz="2400" dirty="0">
                <a:latin typeface="+mj-lt"/>
              </a:rPr>
              <a:t>к.т.н.</a:t>
            </a:r>
          </a:p>
          <a:p>
            <a:pPr algn="r">
              <a:defRPr/>
            </a:pPr>
            <a:endParaRPr lang="ru-RU" sz="1800" dirty="0">
              <a:latin typeface="+mj-lt"/>
              <a:cs typeface="Arial" charset="0"/>
            </a:endParaRPr>
          </a:p>
        </p:txBody>
      </p:sp>
    </p:spTree>
    <p:extLst>
      <p:ext uri="{BB962C8B-B14F-4D97-AF65-F5344CB8AC3E}">
        <p14:creationId xmlns:p14="http://schemas.microsoft.com/office/powerpoint/2010/main" val="2589756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9263D9-3264-49A0-BA11-69C2C1D7C98C}"/>
              </a:ext>
            </a:extLst>
          </p:cNvPr>
          <p:cNvSpPr>
            <a:spLocks noGrp="1"/>
          </p:cNvSpPr>
          <p:nvPr>
            <p:ph type="title"/>
          </p:nvPr>
        </p:nvSpPr>
        <p:spPr>
          <a:xfrm>
            <a:off x="3008784" y="308757"/>
            <a:ext cx="6401916" cy="846158"/>
          </a:xfrm>
        </p:spPr>
        <p:txBody>
          <a:bodyPr>
            <a:normAutofit fontScale="90000"/>
          </a:bodyPr>
          <a:lstStyle/>
          <a:p>
            <a:r>
              <a:rPr lang="ru-RU" dirty="0"/>
              <a:t>Результаты сравнения работы алгоритмов </a:t>
            </a:r>
            <a:br>
              <a:rPr lang="ru-RU" dirty="0"/>
            </a:br>
            <a:r>
              <a:rPr lang="ru-RU" dirty="0"/>
              <a:t>на тестовой выборке</a:t>
            </a:r>
          </a:p>
        </p:txBody>
      </p:sp>
      <p:sp>
        <p:nvSpPr>
          <p:cNvPr id="4" name="Номер слайда 3">
            <a:extLst>
              <a:ext uri="{FF2B5EF4-FFF2-40B4-BE49-F238E27FC236}">
                <a16:creationId xmlns:a16="http://schemas.microsoft.com/office/drawing/2014/main" id="{9A4583B1-98BC-4668-BABA-F1B98215EBD5}"/>
              </a:ext>
            </a:extLst>
          </p:cNvPr>
          <p:cNvSpPr>
            <a:spLocks noGrp="1"/>
          </p:cNvSpPr>
          <p:nvPr>
            <p:ph type="sldNum" sz="quarter" idx="12"/>
          </p:nvPr>
        </p:nvSpPr>
        <p:spPr/>
        <p:txBody>
          <a:bodyPr/>
          <a:lstStyle/>
          <a:p>
            <a:pPr>
              <a:defRPr/>
            </a:pPr>
            <a:fld id="{21BDEC18-8067-4417-9D22-B28DB0185129}" type="slidenum">
              <a:rPr lang="ru-RU" altLang="ru-RU" sz="2000" smtClean="0"/>
              <a:pPr>
                <a:defRPr/>
              </a:pPr>
              <a:t>10</a:t>
            </a:fld>
            <a:endParaRPr lang="ru-RU" altLang="ru-RU" sz="2000"/>
          </a:p>
        </p:txBody>
      </p:sp>
      <p:pic>
        <p:nvPicPr>
          <p:cNvPr id="3" name="Рисунок 2">
            <a:extLst>
              <a:ext uri="{FF2B5EF4-FFF2-40B4-BE49-F238E27FC236}">
                <a16:creationId xmlns:a16="http://schemas.microsoft.com/office/drawing/2014/main" id="{452E4A19-9FBE-4D7A-BCC7-28F40C108CB6}"/>
              </a:ext>
            </a:extLst>
          </p:cNvPr>
          <p:cNvPicPr>
            <a:picLocks noChangeAspect="1"/>
          </p:cNvPicPr>
          <p:nvPr/>
        </p:nvPicPr>
        <p:blipFill>
          <a:blip r:embed="rId3"/>
          <a:stretch>
            <a:fillRect/>
          </a:stretch>
        </p:blipFill>
        <p:spPr>
          <a:xfrm>
            <a:off x="310493" y="1241363"/>
            <a:ext cx="9285013" cy="5114987"/>
          </a:xfrm>
          <a:prstGeom prst="rect">
            <a:avLst/>
          </a:prstGeom>
        </p:spPr>
      </p:pic>
    </p:spTree>
    <p:extLst>
      <p:ext uri="{BB962C8B-B14F-4D97-AF65-F5344CB8AC3E}">
        <p14:creationId xmlns:p14="http://schemas.microsoft.com/office/powerpoint/2010/main" val="4115259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9AB0B5-33FC-486A-AC3F-B8539D9291D2}"/>
              </a:ext>
            </a:extLst>
          </p:cNvPr>
          <p:cNvSpPr>
            <a:spLocks noGrp="1"/>
          </p:cNvSpPr>
          <p:nvPr>
            <p:ph type="title"/>
          </p:nvPr>
        </p:nvSpPr>
        <p:spPr/>
        <p:txBody>
          <a:bodyPr/>
          <a:lstStyle/>
          <a:p>
            <a:r>
              <a:rPr lang="ru-RU" dirty="0"/>
              <a:t>Технологии разработки приложения</a:t>
            </a:r>
          </a:p>
        </p:txBody>
      </p:sp>
      <p:sp>
        <p:nvSpPr>
          <p:cNvPr id="4" name="Номер слайда 3">
            <a:extLst>
              <a:ext uri="{FF2B5EF4-FFF2-40B4-BE49-F238E27FC236}">
                <a16:creationId xmlns:a16="http://schemas.microsoft.com/office/drawing/2014/main" id="{B174B796-34EA-451A-94C6-9A3BA21FA82A}"/>
              </a:ext>
            </a:extLst>
          </p:cNvPr>
          <p:cNvSpPr>
            <a:spLocks noGrp="1"/>
          </p:cNvSpPr>
          <p:nvPr>
            <p:ph type="sldNum" sz="quarter" idx="12"/>
          </p:nvPr>
        </p:nvSpPr>
        <p:spPr/>
        <p:txBody>
          <a:bodyPr/>
          <a:lstStyle/>
          <a:p>
            <a:pPr>
              <a:defRPr/>
            </a:pPr>
            <a:fld id="{21BDEC18-8067-4417-9D22-B28DB0185129}" type="slidenum">
              <a:rPr lang="ru-RU" altLang="ru-RU" sz="2000" smtClean="0"/>
              <a:pPr>
                <a:defRPr/>
              </a:pPr>
              <a:t>11</a:t>
            </a:fld>
            <a:endParaRPr lang="ru-RU" altLang="ru-RU" sz="2000"/>
          </a:p>
        </p:txBody>
      </p:sp>
      <p:sp>
        <p:nvSpPr>
          <p:cNvPr id="14" name="Объект 2">
            <a:extLst>
              <a:ext uri="{FF2B5EF4-FFF2-40B4-BE49-F238E27FC236}">
                <a16:creationId xmlns:a16="http://schemas.microsoft.com/office/drawing/2014/main" id="{33E750BD-26F7-4CBF-8FEC-AEC5550978E1}"/>
              </a:ext>
            </a:extLst>
          </p:cNvPr>
          <p:cNvSpPr>
            <a:spLocks noGrp="1"/>
          </p:cNvSpPr>
          <p:nvPr>
            <p:ph idx="1"/>
          </p:nvPr>
        </p:nvSpPr>
        <p:spPr>
          <a:xfrm>
            <a:off x="495300" y="1285859"/>
            <a:ext cx="8915400" cy="919006"/>
          </a:xfrm>
        </p:spPr>
        <p:txBody>
          <a:bodyPr>
            <a:normAutofit/>
          </a:bodyPr>
          <a:lstStyle/>
          <a:p>
            <a:pPr algn="just"/>
            <a:r>
              <a:rPr lang="ru-RU" sz="2200" dirty="0"/>
              <a:t>Система автоматического развертывания </a:t>
            </a:r>
            <a:r>
              <a:rPr lang="ru-RU" sz="2200" dirty="0" err="1"/>
              <a:t>микросервисных</a:t>
            </a:r>
            <a:r>
              <a:rPr lang="ru-RU" sz="2200" dirty="0"/>
              <a:t> приложений в облачной инфраструктуре имеет клиент-серверную архитектуру.</a:t>
            </a:r>
          </a:p>
          <a:p>
            <a:pPr algn="just"/>
            <a:endParaRPr lang="ru-RU" sz="2200" dirty="0"/>
          </a:p>
          <a:p>
            <a:pPr algn="just"/>
            <a:endParaRPr lang="ru-RU" dirty="0"/>
          </a:p>
          <a:p>
            <a:pPr algn="just"/>
            <a:endParaRPr lang="ru-RU" dirty="0"/>
          </a:p>
        </p:txBody>
      </p:sp>
      <p:pic>
        <p:nvPicPr>
          <p:cNvPr id="17" name="Рисунок 16">
            <a:extLst>
              <a:ext uri="{FF2B5EF4-FFF2-40B4-BE49-F238E27FC236}">
                <a16:creationId xmlns:a16="http://schemas.microsoft.com/office/drawing/2014/main" id="{8C5431CC-B8A4-4EF3-BDA0-FC69C832A27D}"/>
              </a:ext>
            </a:extLst>
          </p:cNvPr>
          <p:cNvPicPr>
            <a:picLocks noChangeAspect="1"/>
          </p:cNvPicPr>
          <p:nvPr/>
        </p:nvPicPr>
        <p:blipFill>
          <a:blip r:embed="rId2"/>
          <a:stretch>
            <a:fillRect/>
          </a:stretch>
        </p:blipFill>
        <p:spPr>
          <a:xfrm>
            <a:off x="1353993" y="2193268"/>
            <a:ext cx="6983383" cy="4237109"/>
          </a:xfrm>
          <a:prstGeom prst="rect">
            <a:avLst/>
          </a:prstGeom>
        </p:spPr>
      </p:pic>
    </p:spTree>
    <p:extLst>
      <p:ext uri="{BB962C8B-B14F-4D97-AF65-F5344CB8AC3E}">
        <p14:creationId xmlns:p14="http://schemas.microsoft.com/office/powerpoint/2010/main" val="68441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9AB0B5-33FC-486A-AC3F-B8539D9291D2}"/>
              </a:ext>
            </a:extLst>
          </p:cNvPr>
          <p:cNvSpPr>
            <a:spLocks noGrp="1"/>
          </p:cNvSpPr>
          <p:nvPr>
            <p:ph type="title"/>
          </p:nvPr>
        </p:nvSpPr>
        <p:spPr/>
        <p:txBody>
          <a:bodyPr/>
          <a:lstStyle/>
          <a:p>
            <a:r>
              <a:rPr lang="ru-RU" dirty="0"/>
              <a:t>Расчет экономической эффективности</a:t>
            </a:r>
          </a:p>
        </p:txBody>
      </p:sp>
      <p:sp>
        <p:nvSpPr>
          <p:cNvPr id="4" name="Номер слайда 3">
            <a:extLst>
              <a:ext uri="{FF2B5EF4-FFF2-40B4-BE49-F238E27FC236}">
                <a16:creationId xmlns:a16="http://schemas.microsoft.com/office/drawing/2014/main" id="{B174B796-34EA-451A-94C6-9A3BA21FA82A}"/>
              </a:ext>
            </a:extLst>
          </p:cNvPr>
          <p:cNvSpPr>
            <a:spLocks noGrp="1"/>
          </p:cNvSpPr>
          <p:nvPr>
            <p:ph type="sldNum" sz="quarter" idx="12"/>
          </p:nvPr>
        </p:nvSpPr>
        <p:spPr/>
        <p:txBody>
          <a:bodyPr/>
          <a:lstStyle/>
          <a:p>
            <a:pPr>
              <a:defRPr/>
            </a:pPr>
            <a:fld id="{21BDEC18-8067-4417-9D22-B28DB0185129}" type="slidenum">
              <a:rPr lang="ru-RU" altLang="ru-RU" sz="2000" smtClean="0"/>
              <a:pPr>
                <a:defRPr/>
              </a:pPr>
              <a:t>12</a:t>
            </a:fld>
            <a:endParaRPr lang="ru-RU" altLang="ru-RU" sz="2000"/>
          </a:p>
        </p:txBody>
      </p:sp>
      <p:sp>
        <p:nvSpPr>
          <p:cNvPr id="6" name="Прямоугольник 5">
            <a:extLst>
              <a:ext uri="{FF2B5EF4-FFF2-40B4-BE49-F238E27FC236}">
                <a16:creationId xmlns:a16="http://schemas.microsoft.com/office/drawing/2014/main" id="{DCB8C273-8A42-4115-B69F-72B3C330CC55}"/>
              </a:ext>
            </a:extLst>
          </p:cNvPr>
          <p:cNvSpPr/>
          <p:nvPr/>
        </p:nvSpPr>
        <p:spPr>
          <a:xfrm>
            <a:off x="416496" y="2873777"/>
            <a:ext cx="4141729" cy="430887"/>
          </a:xfrm>
          <a:prstGeom prst="rect">
            <a:avLst/>
          </a:prstGeom>
        </p:spPr>
        <p:txBody>
          <a:bodyPr wrap="square">
            <a:spAutoFit/>
          </a:bodyPr>
          <a:lstStyle/>
          <a:p>
            <a:r>
              <a:rPr lang="ru-RU" sz="2200" b="1" dirty="0">
                <a:solidFill>
                  <a:srgbClr val="C00000"/>
                </a:solidFill>
                <a:latin typeface="+mn-lt"/>
              </a:rPr>
              <a:t>Трудоёмкость работ по проекту</a:t>
            </a:r>
          </a:p>
        </p:txBody>
      </p:sp>
      <p:sp>
        <p:nvSpPr>
          <p:cNvPr id="7" name="Прямоугольник 6">
            <a:extLst>
              <a:ext uri="{FF2B5EF4-FFF2-40B4-BE49-F238E27FC236}">
                <a16:creationId xmlns:a16="http://schemas.microsoft.com/office/drawing/2014/main" id="{F75066E8-8687-4EC8-B2CF-B20ACD58489C}"/>
              </a:ext>
            </a:extLst>
          </p:cNvPr>
          <p:cNvSpPr/>
          <p:nvPr/>
        </p:nvSpPr>
        <p:spPr>
          <a:xfrm>
            <a:off x="4953000" y="2835949"/>
            <a:ext cx="4680520" cy="769441"/>
          </a:xfrm>
          <a:prstGeom prst="rect">
            <a:avLst/>
          </a:prstGeom>
        </p:spPr>
        <p:txBody>
          <a:bodyPr wrap="square">
            <a:spAutoFit/>
          </a:bodyPr>
          <a:lstStyle/>
          <a:p>
            <a:r>
              <a:rPr lang="ru-RU" sz="2200" b="1" dirty="0">
                <a:solidFill>
                  <a:srgbClr val="C00000"/>
                </a:solidFill>
                <a:latin typeface="+mn-lt"/>
              </a:rPr>
              <a:t>Экономическая эффективность проекта</a:t>
            </a:r>
          </a:p>
        </p:txBody>
      </p:sp>
      <p:sp>
        <p:nvSpPr>
          <p:cNvPr id="8" name="TextBox 7">
            <a:extLst>
              <a:ext uri="{FF2B5EF4-FFF2-40B4-BE49-F238E27FC236}">
                <a16:creationId xmlns:a16="http://schemas.microsoft.com/office/drawing/2014/main" id="{C41099E4-0D0C-4A3B-8E7A-412442071FEC}"/>
              </a:ext>
            </a:extLst>
          </p:cNvPr>
          <p:cNvSpPr txBox="1"/>
          <p:nvPr/>
        </p:nvSpPr>
        <p:spPr>
          <a:xfrm>
            <a:off x="495299" y="3678451"/>
            <a:ext cx="3702953" cy="430887"/>
          </a:xfrm>
          <a:prstGeom prst="rect">
            <a:avLst/>
          </a:prstGeom>
          <a:noFill/>
        </p:spPr>
        <p:txBody>
          <a:bodyPr wrap="square" rtlCol="0">
            <a:spAutoFit/>
          </a:bodyPr>
          <a:lstStyle/>
          <a:p>
            <a:r>
              <a:rPr lang="ru-RU" sz="2200" dirty="0">
                <a:latin typeface="+mn-lt"/>
              </a:rPr>
              <a:t>Руководитель: 1,5 чел/часа</a:t>
            </a:r>
          </a:p>
        </p:txBody>
      </p:sp>
      <p:sp>
        <p:nvSpPr>
          <p:cNvPr id="9" name="TextBox 8">
            <a:extLst>
              <a:ext uri="{FF2B5EF4-FFF2-40B4-BE49-F238E27FC236}">
                <a16:creationId xmlns:a16="http://schemas.microsoft.com/office/drawing/2014/main" id="{C053844C-5CBA-43E3-88E8-BE30E8058E16}"/>
              </a:ext>
            </a:extLst>
          </p:cNvPr>
          <p:cNvSpPr txBox="1"/>
          <p:nvPr/>
        </p:nvSpPr>
        <p:spPr>
          <a:xfrm>
            <a:off x="507637" y="4482987"/>
            <a:ext cx="3702953" cy="430887"/>
          </a:xfrm>
          <a:prstGeom prst="rect">
            <a:avLst/>
          </a:prstGeom>
          <a:noFill/>
        </p:spPr>
        <p:txBody>
          <a:bodyPr wrap="square" rtlCol="0">
            <a:spAutoFit/>
          </a:bodyPr>
          <a:lstStyle/>
          <a:p>
            <a:r>
              <a:rPr lang="ru-RU" sz="2200" dirty="0">
                <a:latin typeface="+mn-lt"/>
              </a:rPr>
              <a:t>Разработчик: 97 чел/часов</a:t>
            </a:r>
          </a:p>
        </p:txBody>
      </p:sp>
      <p:sp>
        <p:nvSpPr>
          <p:cNvPr id="10" name="TextBox 9">
            <a:extLst>
              <a:ext uri="{FF2B5EF4-FFF2-40B4-BE49-F238E27FC236}">
                <a16:creationId xmlns:a16="http://schemas.microsoft.com/office/drawing/2014/main" id="{6863A635-3B40-4B9E-8D7D-D72C0332F9BC}"/>
              </a:ext>
            </a:extLst>
          </p:cNvPr>
          <p:cNvSpPr txBox="1"/>
          <p:nvPr/>
        </p:nvSpPr>
        <p:spPr>
          <a:xfrm>
            <a:off x="4958308" y="3649364"/>
            <a:ext cx="4680328" cy="769441"/>
          </a:xfrm>
          <a:prstGeom prst="rect">
            <a:avLst/>
          </a:prstGeom>
          <a:noFill/>
        </p:spPr>
        <p:txBody>
          <a:bodyPr wrap="square" rtlCol="0">
            <a:spAutoFit/>
          </a:bodyPr>
          <a:lstStyle/>
          <a:p>
            <a:r>
              <a:rPr lang="ru-RU" sz="2200" dirty="0">
                <a:latin typeface="+mn-lt"/>
              </a:rPr>
              <a:t>Капитальные затраты: 267 116 рублей</a:t>
            </a:r>
          </a:p>
        </p:txBody>
      </p:sp>
      <p:sp>
        <p:nvSpPr>
          <p:cNvPr id="11" name="TextBox 10">
            <a:extLst>
              <a:ext uri="{FF2B5EF4-FFF2-40B4-BE49-F238E27FC236}">
                <a16:creationId xmlns:a16="http://schemas.microsoft.com/office/drawing/2014/main" id="{82DB0CF2-0BD2-4D12-9ACC-952A875FE8E6}"/>
              </a:ext>
            </a:extLst>
          </p:cNvPr>
          <p:cNvSpPr txBox="1"/>
          <p:nvPr/>
        </p:nvSpPr>
        <p:spPr>
          <a:xfrm>
            <a:off x="4953000" y="4455879"/>
            <a:ext cx="4176464" cy="430887"/>
          </a:xfrm>
          <a:prstGeom prst="rect">
            <a:avLst/>
          </a:prstGeom>
          <a:noFill/>
        </p:spPr>
        <p:txBody>
          <a:bodyPr wrap="square" rtlCol="0">
            <a:spAutoFit/>
          </a:bodyPr>
          <a:lstStyle/>
          <a:p>
            <a:r>
              <a:rPr lang="ru-RU" sz="2200" dirty="0">
                <a:latin typeface="+mn-lt"/>
              </a:rPr>
              <a:t>Срок окупаемости: 5,75 месяцев</a:t>
            </a:r>
          </a:p>
        </p:txBody>
      </p:sp>
      <p:sp>
        <p:nvSpPr>
          <p:cNvPr id="13" name="TextBox 12">
            <a:extLst>
              <a:ext uri="{FF2B5EF4-FFF2-40B4-BE49-F238E27FC236}">
                <a16:creationId xmlns:a16="http://schemas.microsoft.com/office/drawing/2014/main" id="{CB793EA7-78C0-4457-BE6B-67A987DD3089}"/>
              </a:ext>
            </a:extLst>
          </p:cNvPr>
          <p:cNvSpPr txBox="1"/>
          <p:nvPr/>
        </p:nvSpPr>
        <p:spPr>
          <a:xfrm>
            <a:off x="4953000" y="5014838"/>
            <a:ext cx="4536504" cy="769441"/>
          </a:xfrm>
          <a:prstGeom prst="rect">
            <a:avLst/>
          </a:prstGeom>
          <a:noFill/>
        </p:spPr>
        <p:txBody>
          <a:bodyPr wrap="square" rtlCol="0">
            <a:spAutoFit/>
          </a:bodyPr>
          <a:lstStyle/>
          <a:p>
            <a:r>
              <a:rPr lang="ru-RU" sz="2200" dirty="0">
                <a:latin typeface="+mn-lt"/>
              </a:rPr>
              <a:t>Ежегодная экономия: 274 143 рублей</a:t>
            </a:r>
          </a:p>
        </p:txBody>
      </p:sp>
      <p:sp>
        <p:nvSpPr>
          <p:cNvPr id="12" name="Объект 2">
            <a:extLst>
              <a:ext uri="{FF2B5EF4-FFF2-40B4-BE49-F238E27FC236}">
                <a16:creationId xmlns:a16="http://schemas.microsoft.com/office/drawing/2014/main" id="{83E14E94-4128-40EA-AA19-9C77C6994DEA}"/>
              </a:ext>
            </a:extLst>
          </p:cNvPr>
          <p:cNvSpPr>
            <a:spLocks noGrp="1"/>
          </p:cNvSpPr>
          <p:nvPr>
            <p:ph idx="1"/>
          </p:nvPr>
        </p:nvSpPr>
        <p:spPr>
          <a:xfrm>
            <a:off x="495300" y="1285859"/>
            <a:ext cx="8915400" cy="1279045"/>
          </a:xfrm>
        </p:spPr>
        <p:txBody>
          <a:bodyPr>
            <a:normAutofit/>
          </a:bodyPr>
          <a:lstStyle/>
          <a:p>
            <a:pPr algn="just"/>
            <a:r>
              <a:rPr lang="ru-RU" sz="2200" dirty="0"/>
              <a:t>Применение разработанной системы позволило сократить количество задействованных физических/виртуальных машин в облачной инфраструктуре предприятия на 13%.</a:t>
            </a:r>
            <a:endParaRPr lang="ru-RU" dirty="0"/>
          </a:p>
          <a:p>
            <a:pPr algn="just"/>
            <a:endParaRPr lang="ru-RU" dirty="0"/>
          </a:p>
          <a:p>
            <a:pPr algn="just"/>
            <a:endParaRPr lang="ru-RU" dirty="0"/>
          </a:p>
        </p:txBody>
      </p:sp>
    </p:spTree>
    <p:extLst>
      <p:ext uri="{BB962C8B-B14F-4D97-AF65-F5344CB8AC3E}">
        <p14:creationId xmlns:p14="http://schemas.microsoft.com/office/powerpoint/2010/main" val="3839468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9AB0B5-33FC-486A-AC3F-B8539D9291D2}"/>
              </a:ext>
            </a:extLst>
          </p:cNvPr>
          <p:cNvSpPr>
            <a:spLocks noGrp="1"/>
          </p:cNvSpPr>
          <p:nvPr>
            <p:ph type="title"/>
          </p:nvPr>
        </p:nvSpPr>
        <p:spPr/>
        <p:txBody>
          <a:bodyPr/>
          <a:lstStyle/>
          <a:p>
            <a:r>
              <a:rPr lang="ru-RU" dirty="0"/>
              <a:t>Итоги работы</a:t>
            </a:r>
          </a:p>
        </p:txBody>
      </p:sp>
      <p:sp>
        <p:nvSpPr>
          <p:cNvPr id="3" name="Объект 2">
            <a:extLst>
              <a:ext uri="{FF2B5EF4-FFF2-40B4-BE49-F238E27FC236}">
                <a16:creationId xmlns:a16="http://schemas.microsoft.com/office/drawing/2014/main" id="{9C1EE6F3-A354-4155-85B1-A2ECE04F06B4}"/>
              </a:ext>
            </a:extLst>
          </p:cNvPr>
          <p:cNvSpPr>
            <a:spLocks noGrp="1"/>
          </p:cNvSpPr>
          <p:nvPr>
            <p:ph idx="1"/>
          </p:nvPr>
        </p:nvSpPr>
        <p:spPr>
          <a:xfrm>
            <a:off x="470261" y="1124744"/>
            <a:ext cx="8915400" cy="2592288"/>
          </a:xfrm>
        </p:spPr>
        <p:txBody>
          <a:bodyPr>
            <a:normAutofit fontScale="85000" lnSpcReduction="20000"/>
          </a:bodyPr>
          <a:lstStyle/>
          <a:p>
            <a:pPr marL="342900" lvl="0" indent="-342900" algn="just">
              <a:lnSpc>
                <a:spcPct val="150000"/>
              </a:lnSpc>
              <a:spcAft>
                <a:spcPts val="0"/>
              </a:spcAft>
              <a:buFont typeface="Arial" panose="020B0604020202020204" pitchFamily="34" charset="0"/>
              <a:buChar char="•"/>
            </a:pPr>
            <a:r>
              <a:rPr lang="ru-RU" sz="2200" dirty="0"/>
              <a:t>Осуществлён анализ известных подходов и систем. Проведён патентный обзор. </a:t>
            </a:r>
          </a:p>
          <a:p>
            <a:pPr marL="342900" lvl="0" indent="-342900" algn="just">
              <a:lnSpc>
                <a:spcPct val="150000"/>
              </a:lnSpc>
              <a:spcAft>
                <a:spcPts val="0"/>
              </a:spcAft>
              <a:buFont typeface="Arial" panose="020B0604020202020204" pitchFamily="34" charset="0"/>
              <a:buChar char="•"/>
            </a:pPr>
            <a:r>
              <a:rPr lang="ru-RU" sz="2200" dirty="0"/>
              <a:t>Разработана математическая модель системы, функции оптимизации для алгоритмов решения поставленной задачи.  Выбран наиболее подходящий алгоритм.</a:t>
            </a:r>
          </a:p>
          <a:p>
            <a:pPr marL="342900" indent="-342900" algn="just">
              <a:lnSpc>
                <a:spcPct val="150000"/>
              </a:lnSpc>
              <a:buFont typeface="Arial" panose="020B0604020202020204" pitchFamily="34" charset="0"/>
              <a:buChar char="•"/>
            </a:pPr>
            <a:r>
              <a:rPr lang="ru-RU" sz="2200" dirty="0"/>
              <a:t>Разработано система автоматического развертывания приложений. </a:t>
            </a:r>
          </a:p>
          <a:p>
            <a:pPr marL="342900" indent="-342900" algn="just">
              <a:lnSpc>
                <a:spcPct val="150000"/>
              </a:lnSpc>
              <a:buFont typeface="Arial" panose="020B0604020202020204" pitchFamily="34" charset="0"/>
              <a:buChar char="•"/>
            </a:pPr>
            <a:r>
              <a:rPr lang="ru-RU" sz="2200" dirty="0"/>
              <a:t>Подготовлено технико-экономическое обоснование проекта.</a:t>
            </a:r>
          </a:p>
        </p:txBody>
      </p:sp>
      <p:sp>
        <p:nvSpPr>
          <p:cNvPr id="4" name="Номер слайда 3">
            <a:extLst>
              <a:ext uri="{FF2B5EF4-FFF2-40B4-BE49-F238E27FC236}">
                <a16:creationId xmlns:a16="http://schemas.microsoft.com/office/drawing/2014/main" id="{B174B796-34EA-451A-94C6-9A3BA21FA82A}"/>
              </a:ext>
            </a:extLst>
          </p:cNvPr>
          <p:cNvSpPr>
            <a:spLocks noGrp="1"/>
          </p:cNvSpPr>
          <p:nvPr>
            <p:ph type="sldNum" sz="quarter" idx="12"/>
          </p:nvPr>
        </p:nvSpPr>
        <p:spPr/>
        <p:txBody>
          <a:bodyPr/>
          <a:lstStyle/>
          <a:p>
            <a:pPr>
              <a:defRPr/>
            </a:pPr>
            <a:fld id="{21BDEC18-8067-4417-9D22-B28DB0185129}" type="slidenum">
              <a:rPr lang="ru-RU" altLang="ru-RU" sz="2000" smtClean="0"/>
              <a:pPr>
                <a:defRPr/>
              </a:pPr>
              <a:t>13</a:t>
            </a:fld>
            <a:endParaRPr lang="ru-RU" altLang="ru-RU" sz="2000"/>
          </a:p>
        </p:txBody>
      </p:sp>
      <p:sp>
        <p:nvSpPr>
          <p:cNvPr id="8" name="Объект 2">
            <a:extLst>
              <a:ext uri="{FF2B5EF4-FFF2-40B4-BE49-F238E27FC236}">
                <a16:creationId xmlns:a16="http://schemas.microsoft.com/office/drawing/2014/main" id="{87F036A6-7D30-4EC7-85D1-42DEE9A54E07}"/>
              </a:ext>
            </a:extLst>
          </p:cNvPr>
          <p:cNvSpPr txBox="1">
            <a:spLocks/>
          </p:cNvSpPr>
          <p:nvPr/>
        </p:nvSpPr>
        <p:spPr bwMode="auto">
          <a:xfrm>
            <a:off x="466886" y="4632804"/>
            <a:ext cx="8915400" cy="162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Arial" pitchFamily="34" charset="0"/>
              </a:defRPr>
            </a:lvl1pPr>
            <a:lvl2pPr marL="0" indent="0" algn="l" rtl="0" eaLnBrk="0" fontAlgn="base" hangingPunct="0">
              <a:spcBef>
                <a:spcPct val="20000"/>
              </a:spcBef>
              <a:spcAft>
                <a:spcPct val="0"/>
              </a:spcAft>
              <a:buFont typeface="Arial" panose="020B0604020202020204" pitchFamily="34" charset="0"/>
              <a:buNone/>
              <a:defRPr sz="2400" kern="1200">
                <a:solidFill>
                  <a:schemeClr val="tx1"/>
                </a:solidFill>
                <a:latin typeface="Arial" pitchFamily="34" charset="0"/>
                <a:ea typeface="+mn-ea"/>
                <a:cs typeface="Arial" pitchFamily="34" charset="0"/>
              </a:defRPr>
            </a:lvl2pPr>
            <a:lvl3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4pPr>
            <a:lvl5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200000"/>
              </a:lnSpc>
              <a:spcAft>
                <a:spcPts val="0"/>
              </a:spcAft>
              <a:tabLst>
                <a:tab pos="457200" algn="l"/>
              </a:tabLst>
            </a:pPr>
            <a:r>
              <a:rPr lang="ru-RU" sz="2200" b="1" dirty="0">
                <a:solidFill>
                  <a:srgbClr val="C00000"/>
                </a:solidFill>
              </a:rPr>
              <a:t>Публикация материалов ВКР:</a:t>
            </a:r>
          </a:p>
          <a:p>
            <a:pPr marL="342900" indent="-342900" algn="l">
              <a:buFont typeface="Arial" panose="020B0604020202020204" pitchFamily="34" charset="0"/>
              <a:buChar char="•"/>
            </a:pPr>
            <a:r>
              <a:rPr lang="ru-RU" sz="1900" dirty="0"/>
              <a:t>международная научно-практическая конференция «Молодой исследователь: вызовы и перспективы»</a:t>
            </a:r>
          </a:p>
          <a:p>
            <a:pPr marL="342900" indent="-342900" algn="just">
              <a:lnSpc>
                <a:spcPct val="150000"/>
              </a:lnSpc>
              <a:spcAft>
                <a:spcPts val="0"/>
              </a:spcAft>
              <a:buFont typeface="Arial" panose="020B0604020202020204" pitchFamily="34" charset="0"/>
              <a:buChar char="•"/>
            </a:pPr>
            <a:endParaRPr lang="ru-RU" b="1" dirty="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Объект 2">
            <a:extLst>
              <a:ext uri="{FF2B5EF4-FFF2-40B4-BE49-F238E27FC236}">
                <a16:creationId xmlns:a16="http://schemas.microsoft.com/office/drawing/2014/main" id="{35F7DFDC-A68B-4923-88A1-CFFC0F785A31}"/>
              </a:ext>
            </a:extLst>
          </p:cNvPr>
          <p:cNvSpPr txBox="1">
            <a:spLocks/>
          </p:cNvSpPr>
          <p:nvPr/>
        </p:nvSpPr>
        <p:spPr bwMode="auto">
          <a:xfrm>
            <a:off x="466886" y="3416655"/>
            <a:ext cx="8915400" cy="133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Arial" pitchFamily="34" charset="0"/>
              </a:defRPr>
            </a:lvl1pPr>
            <a:lvl2pPr marL="0" indent="0" algn="l" rtl="0" eaLnBrk="0" fontAlgn="base" hangingPunct="0">
              <a:spcBef>
                <a:spcPct val="20000"/>
              </a:spcBef>
              <a:spcAft>
                <a:spcPct val="0"/>
              </a:spcAft>
              <a:buFont typeface="Arial" panose="020B0604020202020204" pitchFamily="34" charset="0"/>
              <a:buNone/>
              <a:defRPr sz="2400" kern="1200">
                <a:solidFill>
                  <a:schemeClr val="tx1"/>
                </a:solidFill>
                <a:latin typeface="Arial" pitchFamily="34" charset="0"/>
                <a:ea typeface="+mn-ea"/>
                <a:cs typeface="Arial" pitchFamily="34" charset="0"/>
              </a:defRPr>
            </a:lvl2pPr>
            <a:lvl3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4pPr>
            <a:lvl5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200000"/>
              </a:lnSpc>
              <a:spcAft>
                <a:spcPts val="0"/>
              </a:spcAft>
              <a:tabLst>
                <a:tab pos="457200" algn="l"/>
              </a:tabLst>
            </a:pPr>
            <a:r>
              <a:rPr lang="ru-RU" sz="2500" b="1" dirty="0">
                <a:solidFill>
                  <a:srgbClr val="C00000"/>
                </a:solidFill>
              </a:rPr>
              <a:t>Результаты внедрения системы на предприятии:</a:t>
            </a:r>
          </a:p>
          <a:p>
            <a:pPr marL="342900" lvl="0" indent="-342900" algn="just">
              <a:lnSpc>
                <a:spcPct val="150000"/>
              </a:lnSpc>
              <a:spcAft>
                <a:spcPts val="0"/>
              </a:spcAft>
              <a:buFont typeface="Arial" panose="020B0604020202020204" pitchFamily="34" charset="0"/>
              <a:buChar char="•"/>
              <a:tabLst>
                <a:tab pos="457200" algn="l"/>
              </a:tabLst>
            </a:pPr>
            <a:r>
              <a:rPr lang="ru-RU" sz="2100" dirty="0"/>
              <a:t>Применение на предприятии подтверждено актом внедрения</a:t>
            </a:r>
          </a:p>
          <a:p>
            <a:pPr marL="342900" indent="-342900" algn="just">
              <a:lnSpc>
                <a:spcPct val="150000"/>
              </a:lnSpc>
              <a:spcAft>
                <a:spcPts val="0"/>
              </a:spcAft>
              <a:buFont typeface="Arial" panose="020B0604020202020204" pitchFamily="34" charset="0"/>
              <a:buChar char="•"/>
            </a:pPr>
            <a:endParaRPr lang="ru-RU" b="1" dirty="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4298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3DFF44-7FC6-489A-8EE7-E185C8C369ED}"/>
              </a:ext>
            </a:extLst>
          </p:cNvPr>
          <p:cNvSpPr>
            <a:spLocks noGrp="1"/>
          </p:cNvSpPr>
          <p:nvPr>
            <p:ph type="title"/>
          </p:nvPr>
        </p:nvSpPr>
        <p:spPr/>
        <p:txBody>
          <a:bodyPr/>
          <a:lstStyle/>
          <a:p>
            <a:r>
              <a:rPr lang="ru-RU" dirty="0"/>
              <a:t>Работа системы</a:t>
            </a:r>
          </a:p>
        </p:txBody>
      </p:sp>
      <p:sp>
        <p:nvSpPr>
          <p:cNvPr id="4" name="Номер слайда 3">
            <a:extLst>
              <a:ext uri="{FF2B5EF4-FFF2-40B4-BE49-F238E27FC236}">
                <a16:creationId xmlns:a16="http://schemas.microsoft.com/office/drawing/2014/main" id="{AD3B074D-C769-4D04-86FF-0996FD416BF1}"/>
              </a:ext>
            </a:extLst>
          </p:cNvPr>
          <p:cNvSpPr>
            <a:spLocks noGrp="1"/>
          </p:cNvSpPr>
          <p:nvPr>
            <p:ph type="sldNum" sz="quarter" idx="12"/>
          </p:nvPr>
        </p:nvSpPr>
        <p:spPr/>
        <p:txBody>
          <a:bodyPr/>
          <a:lstStyle/>
          <a:p>
            <a:pPr>
              <a:defRPr/>
            </a:pPr>
            <a:fld id="{21BDEC18-8067-4417-9D22-B28DB0185129}" type="slidenum">
              <a:rPr lang="ru-RU" altLang="ru-RU" sz="2000" smtClean="0"/>
              <a:pPr>
                <a:defRPr/>
              </a:pPr>
              <a:t>14</a:t>
            </a:fld>
            <a:endParaRPr lang="ru-RU" altLang="ru-RU" sz="2000" dirty="0"/>
          </a:p>
        </p:txBody>
      </p:sp>
      <p:pic>
        <p:nvPicPr>
          <p:cNvPr id="7" name="Объект 6">
            <a:extLst>
              <a:ext uri="{FF2B5EF4-FFF2-40B4-BE49-F238E27FC236}">
                <a16:creationId xmlns:a16="http://schemas.microsoft.com/office/drawing/2014/main" id="{BC13C1FC-EC84-4597-B758-F251A4F316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010" y="1285875"/>
            <a:ext cx="8664242" cy="4840288"/>
          </a:xfrm>
        </p:spPr>
      </p:pic>
    </p:spTree>
    <p:extLst>
      <p:ext uri="{BB962C8B-B14F-4D97-AF65-F5344CB8AC3E}">
        <p14:creationId xmlns:p14="http://schemas.microsoft.com/office/powerpoint/2010/main" val="271348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73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28012C-6CE7-471B-86B5-013E276DEAA7}"/>
              </a:ext>
            </a:extLst>
          </p:cNvPr>
          <p:cNvSpPr>
            <a:spLocks noGrp="1"/>
          </p:cNvSpPr>
          <p:nvPr>
            <p:ph type="title"/>
          </p:nvPr>
        </p:nvSpPr>
        <p:spPr>
          <a:xfrm>
            <a:off x="1712640" y="136525"/>
            <a:ext cx="7698060" cy="1149335"/>
          </a:xfrm>
        </p:spPr>
        <p:txBody>
          <a:bodyPr>
            <a:normAutofit/>
          </a:bodyPr>
          <a:lstStyle/>
          <a:p>
            <a:r>
              <a:rPr lang="ru-RU" dirty="0"/>
              <a:t>Актуальность темы</a:t>
            </a:r>
          </a:p>
        </p:txBody>
      </p:sp>
      <p:sp>
        <p:nvSpPr>
          <p:cNvPr id="4" name="Номер слайда 3">
            <a:extLst>
              <a:ext uri="{FF2B5EF4-FFF2-40B4-BE49-F238E27FC236}">
                <a16:creationId xmlns:a16="http://schemas.microsoft.com/office/drawing/2014/main" id="{26EBAD93-BEC2-4E59-8645-E4DC1B7F3393}"/>
              </a:ext>
            </a:extLst>
          </p:cNvPr>
          <p:cNvSpPr>
            <a:spLocks noGrp="1"/>
          </p:cNvSpPr>
          <p:nvPr>
            <p:ph type="sldNum" sz="quarter" idx="12"/>
          </p:nvPr>
        </p:nvSpPr>
        <p:spPr/>
        <p:txBody>
          <a:bodyPr/>
          <a:lstStyle/>
          <a:p>
            <a:pPr>
              <a:defRPr/>
            </a:pPr>
            <a:fld id="{21BDEC18-8067-4417-9D22-B28DB0185129}" type="slidenum">
              <a:rPr lang="ru-RU" altLang="ru-RU" sz="2000" smtClean="0"/>
              <a:pPr>
                <a:defRPr/>
              </a:pPr>
              <a:t>2</a:t>
            </a:fld>
            <a:endParaRPr lang="ru-RU" altLang="ru-RU" sz="2000"/>
          </a:p>
        </p:txBody>
      </p:sp>
      <p:pic>
        <p:nvPicPr>
          <p:cNvPr id="11" name="Рисунок 10">
            <a:extLst>
              <a:ext uri="{FF2B5EF4-FFF2-40B4-BE49-F238E27FC236}">
                <a16:creationId xmlns:a16="http://schemas.microsoft.com/office/drawing/2014/main" id="{88B99D61-5963-4A64-8300-6CB2FA067836}"/>
              </a:ext>
            </a:extLst>
          </p:cNvPr>
          <p:cNvPicPr>
            <a:picLocks noChangeAspect="1"/>
          </p:cNvPicPr>
          <p:nvPr/>
        </p:nvPicPr>
        <p:blipFill>
          <a:blip r:embed="rId2"/>
          <a:stretch>
            <a:fillRect/>
          </a:stretch>
        </p:blipFill>
        <p:spPr>
          <a:xfrm>
            <a:off x="632520" y="764704"/>
            <a:ext cx="8356403" cy="5781091"/>
          </a:xfrm>
          <a:prstGeom prst="rect">
            <a:avLst/>
          </a:prstGeom>
        </p:spPr>
      </p:pic>
    </p:spTree>
    <p:extLst>
      <p:ext uri="{BB962C8B-B14F-4D97-AF65-F5344CB8AC3E}">
        <p14:creationId xmlns:p14="http://schemas.microsoft.com/office/powerpoint/2010/main" val="3870013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9BD012-6DFC-4263-BC12-ED6F95C9538F}"/>
              </a:ext>
            </a:extLst>
          </p:cNvPr>
          <p:cNvSpPr>
            <a:spLocks noGrp="1"/>
          </p:cNvSpPr>
          <p:nvPr>
            <p:ph type="title"/>
          </p:nvPr>
        </p:nvSpPr>
        <p:spPr/>
        <p:txBody>
          <a:bodyPr>
            <a:normAutofit/>
          </a:bodyPr>
          <a:lstStyle/>
          <a:p>
            <a:r>
              <a:rPr lang="ru-RU" altLang="ru-RU" sz="2800" i="0" kern="0" dirty="0"/>
              <a:t>Цель работы</a:t>
            </a:r>
            <a:endParaRPr lang="ru-RU" dirty="0"/>
          </a:p>
        </p:txBody>
      </p:sp>
      <p:sp>
        <p:nvSpPr>
          <p:cNvPr id="3" name="Объект 2">
            <a:extLst>
              <a:ext uri="{FF2B5EF4-FFF2-40B4-BE49-F238E27FC236}">
                <a16:creationId xmlns:a16="http://schemas.microsoft.com/office/drawing/2014/main" id="{A9A13CCE-F28F-4B80-A8E5-EB1479417AA0}"/>
              </a:ext>
            </a:extLst>
          </p:cNvPr>
          <p:cNvSpPr>
            <a:spLocks noGrp="1"/>
          </p:cNvSpPr>
          <p:nvPr>
            <p:ph idx="1"/>
          </p:nvPr>
        </p:nvSpPr>
        <p:spPr>
          <a:xfrm>
            <a:off x="309530" y="1285860"/>
            <a:ext cx="9101170" cy="1495068"/>
          </a:xfrm>
        </p:spPr>
        <p:txBody>
          <a:bodyPr>
            <a:normAutofit/>
          </a:bodyPr>
          <a:lstStyle/>
          <a:p>
            <a:pPr algn="just"/>
            <a:r>
              <a:rPr lang="ru-RU" b="1" dirty="0"/>
              <a:t>Цель работы</a:t>
            </a:r>
            <a:r>
              <a:rPr lang="en-US" b="1" dirty="0"/>
              <a:t>:</a:t>
            </a:r>
            <a:r>
              <a:rPr lang="ru-RU" b="1" dirty="0"/>
              <a:t> </a:t>
            </a:r>
            <a:r>
              <a:rPr lang="ru-RU" dirty="0"/>
              <a:t>минимизация количества задействованных виртуальных и физических серверов при распределении программных компонентов на серверной инфраструктуре.</a:t>
            </a:r>
            <a:endParaRPr lang="en-US" dirty="0"/>
          </a:p>
          <a:p>
            <a:endParaRPr lang="en-US" dirty="0"/>
          </a:p>
          <a:p>
            <a:endParaRPr lang="ru-RU" dirty="0"/>
          </a:p>
        </p:txBody>
      </p:sp>
      <p:sp>
        <p:nvSpPr>
          <p:cNvPr id="4" name="Номер слайда 3">
            <a:extLst>
              <a:ext uri="{FF2B5EF4-FFF2-40B4-BE49-F238E27FC236}">
                <a16:creationId xmlns:a16="http://schemas.microsoft.com/office/drawing/2014/main" id="{A46F6A62-3E8E-482B-9B01-22C6BEB76EB4}"/>
              </a:ext>
            </a:extLst>
          </p:cNvPr>
          <p:cNvSpPr>
            <a:spLocks noGrp="1"/>
          </p:cNvSpPr>
          <p:nvPr>
            <p:ph type="sldNum" sz="quarter" idx="12"/>
          </p:nvPr>
        </p:nvSpPr>
        <p:spPr/>
        <p:txBody>
          <a:bodyPr/>
          <a:lstStyle/>
          <a:p>
            <a:pPr>
              <a:defRPr/>
            </a:pPr>
            <a:fld id="{21BDEC18-8067-4417-9D22-B28DB0185129}" type="slidenum">
              <a:rPr lang="ru-RU" altLang="ru-RU" sz="2000" smtClean="0"/>
              <a:pPr>
                <a:defRPr/>
              </a:pPr>
              <a:t>3</a:t>
            </a:fld>
            <a:endParaRPr lang="ru-RU" altLang="ru-RU" sz="2000" dirty="0"/>
          </a:p>
        </p:txBody>
      </p:sp>
      <p:sp>
        <p:nvSpPr>
          <p:cNvPr id="5" name="Объект 2">
            <a:extLst>
              <a:ext uri="{FF2B5EF4-FFF2-40B4-BE49-F238E27FC236}">
                <a16:creationId xmlns:a16="http://schemas.microsoft.com/office/drawing/2014/main" id="{025462DF-5946-425C-A1A8-5FA4D3852589}"/>
              </a:ext>
            </a:extLst>
          </p:cNvPr>
          <p:cNvSpPr txBox="1">
            <a:spLocks/>
          </p:cNvSpPr>
          <p:nvPr/>
        </p:nvSpPr>
        <p:spPr bwMode="auto">
          <a:xfrm>
            <a:off x="313988" y="3329539"/>
            <a:ext cx="9101170" cy="149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Arial" pitchFamily="34" charset="0"/>
              </a:defRPr>
            </a:lvl1pPr>
            <a:lvl2pPr marL="0" indent="0" algn="l" rtl="0" eaLnBrk="0" fontAlgn="base" hangingPunct="0">
              <a:spcBef>
                <a:spcPct val="20000"/>
              </a:spcBef>
              <a:spcAft>
                <a:spcPct val="0"/>
              </a:spcAft>
              <a:buFont typeface="Arial" panose="020B0604020202020204" pitchFamily="34" charset="0"/>
              <a:buNone/>
              <a:defRPr sz="2400" kern="1200">
                <a:solidFill>
                  <a:schemeClr val="tx1"/>
                </a:solidFill>
                <a:latin typeface="Arial" pitchFamily="34" charset="0"/>
                <a:ea typeface="+mn-ea"/>
                <a:cs typeface="Arial" pitchFamily="34" charset="0"/>
              </a:defRPr>
            </a:lvl2pPr>
            <a:lvl3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4pPr>
            <a:lvl5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ru-RU" b="1" dirty="0"/>
              <a:t>Объект исследования</a:t>
            </a:r>
            <a:r>
              <a:rPr lang="en-US" b="1" dirty="0"/>
              <a:t>:</a:t>
            </a:r>
            <a:r>
              <a:rPr lang="ru-RU" b="1" dirty="0"/>
              <a:t> </a:t>
            </a:r>
            <a:r>
              <a:rPr lang="ru-RU" dirty="0"/>
              <a:t>инфраструктура развертывания программного обеспечения на физических и виртуальных серверах центра обработки данных АО «Северсталь-</a:t>
            </a:r>
            <a:r>
              <a:rPr lang="ru-RU" dirty="0" err="1"/>
              <a:t>инфоком</a:t>
            </a:r>
            <a:r>
              <a:rPr lang="ru-RU" dirty="0"/>
              <a:t>».</a:t>
            </a:r>
            <a:endParaRPr lang="en-US" dirty="0"/>
          </a:p>
          <a:p>
            <a:endParaRPr lang="en-US" dirty="0"/>
          </a:p>
          <a:p>
            <a:endParaRPr lang="ru-RU" dirty="0"/>
          </a:p>
        </p:txBody>
      </p:sp>
      <p:sp>
        <p:nvSpPr>
          <p:cNvPr id="6" name="Объект 2">
            <a:extLst>
              <a:ext uri="{FF2B5EF4-FFF2-40B4-BE49-F238E27FC236}">
                <a16:creationId xmlns:a16="http://schemas.microsoft.com/office/drawing/2014/main" id="{69E5C768-69A1-40FB-84D0-C5BDD8FC09B1}"/>
              </a:ext>
            </a:extLst>
          </p:cNvPr>
          <p:cNvSpPr txBox="1">
            <a:spLocks/>
          </p:cNvSpPr>
          <p:nvPr/>
        </p:nvSpPr>
        <p:spPr bwMode="auto">
          <a:xfrm>
            <a:off x="309530" y="4625684"/>
            <a:ext cx="9101170" cy="149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Arial" pitchFamily="34" charset="0"/>
              </a:defRPr>
            </a:lvl1pPr>
            <a:lvl2pPr marL="0" indent="0" algn="l" rtl="0" eaLnBrk="0" fontAlgn="base" hangingPunct="0">
              <a:spcBef>
                <a:spcPct val="20000"/>
              </a:spcBef>
              <a:spcAft>
                <a:spcPct val="0"/>
              </a:spcAft>
              <a:buFont typeface="Arial" panose="020B0604020202020204" pitchFamily="34" charset="0"/>
              <a:buNone/>
              <a:defRPr sz="2400" kern="1200">
                <a:solidFill>
                  <a:schemeClr val="tx1"/>
                </a:solidFill>
                <a:latin typeface="Arial" pitchFamily="34" charset="0"/>
                <a:ea typeface="+mn-ea"/>
                <a:cs typeface="Arial" pitchFamily="34" charset="0"/>
              </a:defRPr>
            </a:lvl2pPr>
            <a:lvl3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4pPr>
            <a:lvl5pPr marL="0" indent="3587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ru-RU" b="1" dirty="0"/>
              <a:t>Предмет исследования</a:t>
            </a:r>
            <a:r>
              <a:rPr lang="en-US" b="1" dirty="0"/>
              <a:t>:</a:t>
            </a:r>
            <a:r>
              <a:rPr lang="ru-RU" b="1" dirty="0"/>
              <a:t> </a:t>
            </a:r>
            <a:r>
              <a:rPr lang="ru-RU" dirty="0"/>
              <a:t>методы оптимизации автоматического развертывания </a:t>
            </a:r>
            <a:r>
              <a:rPr lang="ru-RU" dirty="0" err="1"/>
              <a:t>микросервисных</a:t>
            </a:r>
            <a:r>
              <a:rPr lang="ru-RU" dirty="0"/>
              <a:t> приложений на серверах.</a:t>
            </a:r>
            <a:endParaRPr lang="en-US" dirty="0"/>
          </a:p>
          <a:p>
            <a:endParaRPr lang="en-US" dirty="0"/>
          </a:p>
          <a:p>
            <a:endParaRPr lang="ru-RU" dirty="0"/>
          </a:p>
        </p:txBody>
      </p:sp>
    </p:spTree>
    <p:extLst>
      <p:ext uri="{BB962C8B-B14F-4D97-AF65-F5344CB8AC3E}">
        <p14:creationId xmlns:p14="http://schemas.microsoft.com/office/powerpoint/2010/main" val="307321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9BD012-6DFC-4263-BC12-ED6F95C9538F}"/>
              </a:ext>
            </a:extLst>
          </p:cNvPr>
          <p:cNvSpPr>
            <a:spLocks noGrp="1"/>
          </p:cNvSpPr>
          <p:nvPr>
            <p:ph type="title"/>
          </p:nvPr>
        </p:nvSpPr>
        <p:spPr/>
        <p:txBody>
          <a:bodyPr>
            <a:normAutofit/>
          </a:bodyPr>
          <a:lstStyle/>
          <a:p>
            <a:r>
              <a:rPr lang="ru-RU" altLang="ru-RU" sz="2800" i="0" kern="0" dirty="0"/>
              <a:t>Задачи</a:t>
            </a:r>
            <a:endParaRPr lang="ru-RU" dirty="0"/>
          </a:p>
        </p:txBody>
      </p:sp>
      <p:sp>
        <p:nvSpPr>
          <p:cNvPr id="3" name="Объект 2">
            <a:extLst>
              <a:ext uri="{FF2B5EF4-FFF2-40B4-BE49-F238E27FC236}">
                <a16:creationId xmlns:a16="http://schemas.microsoft.com/office/drawing/2014/main" id="{A9A13CCE-F28F-4B80-A8E5-EB1479417AA0}"/>
              </a:ext>
            </a:extLst>
          </p:cNvPr>
          <p:cNvSpPr>
            <a:spLocks noGrp="1"/>
          </p:cNvSpPr>
          <p:nvPr>
            <p:ph idx="1"/>
          </p:nvPr>
        </p:nvSpPr>
        <p:spPr>
          <a:xfrm>
            <a:off x="309530" y="1285860"/>
            <a:ext cx="9101170" cy="5311492"/>
          </a:xfrm>
        </p:spPr>
        <p:txBody>
          <a:bodyPr>
            <a:normAutofit fontScale="92500" lnSpcReduction="20000"/>
          </a:bodyPr>
          <a:lstStyle/>
          <a:p>
            <a:pPr algn="just"/>
            <a:r>
              <a:rPr lang="ru-RU" altLang="ru-RU" sz="2400" b="1" dirty="0"/>
              <a:t>Для достижения поставленной цели в работе сформулированы следующие задачи</a:t>
            </a:r>
            <a:r>
              <a:rPr lang="ru-RU" altLang="ru-RU" sz="2400" b="0" dirty="0"/>
              <a:t>: </a:t>
            </a:r>
          </a:p>
          <a:p>
            <a:pPr marL="342900" lvl="0" indent="-342900" algn="just">
              <a:lnSpc>
                <a:spcPct val="150000"/>
              </a:lnSpc>
              <a:buFont typeface="+mj-lt"/>
              <a:buAutoNum type="arabicPeriod"/>
            </a:pPr>
            <a:r>
              <a:rPr lang="ru-RU" sz="2600" dirty="0"/>
              <a:t>Проанализировать существующие решения по развертыванию ПО на серверных фермах. Провести патентный обзор.</a:t>
            </a:r>
          </a:p>
          <a:p>
            <a:pPr marL="342900" lvl="0" indent="-342900" algn="just">
              <a:lnSpc>
                <a:spcPct val="150000"/>
              </a:lnSpc>
              <a:buFont typeface="+mj-lt"/>
              <a:buAutoNum type="arabicPeriod"/>
            </a:pPr>
            <a:r>
              <a:rPr lang="ru-RU" sz="2600" dirty="0"/>
              <a:t>Рассмотреть существующие алгоритмы оптимизации, разработать математическую модель системы, адаптировать алгоритмы и реализовать симулятор системы для выбора наиболее подходящего алгоритма оптимизации.</a:t>
            </a:r>
          </a:p>
          <a:p>
            <a:pPr marL="342900" lvl="0" indent="-342900" algn="just">
              <a:lnSpc>
                <a:spcPct val="150000"/>
              </a:lnSpc>
              <a:buFont typeface="+mj-lt"/>
              <a:buAutoNum type="arabicPeriod"/>
            </a:pPr>
            <a:r>
              <a:rPr lang="ru-RU" sz="2600" dirty="0"/>
              <a:t>Реализовать систему автоматического развертывания  ПО, провести экспериментальные исследования работы системы.</a:t>
            </a:r>
          </a:p>
          <a:p>
            <a:pPr marL="342900" lvl="0" indent="-342900" algn="just">
              <a:lnSpc>
                <a:spcPct val="150000"/>
              </a:lnSpc>
              <a:spcAft>
                <a:spcPts val="800"/>
              </a:spcAft>
              <a:buFont typeface="+mj-lt"/>
              <a:buAutoNum type="arabicPeriod"/>
            </a:pPr>
            <a:r>
              <a:rPr lang="ru-RU" sz="2600" dirty="0"/>
              <a:t>Выполнить технико-экономическое обоснование проекта.</a:t>
            </a:r>
          </a:p>
          <a:p>
            <a:pPr algn="just"/>
            <a:endParaRPr lang="en-US" dirty="0"/>
          </a:p>
          <a:p>
            <a:endParaRPr lang="en-US" dirty="0"/>
          </a:p>
          <a:p>
            <a:endParaRPr lang="ru-RU" dirty="0"/>
          </a:p>
        </p:txBody>
      </p:sp>
      <p:sp>
        <p:nvSpPr>
          <p:cNvPr id="4" name="Номер слайда 3">
            <a:extLst>
              <a:ext uri="{FF2B5EF4-FFF2-40B4-BE49-F238E27FC236}">
                <a16:creationId xmlns:a16="http://schemas.microsoft.com/office/drawing/2014/main" id="{A46F6A62-3E8E-482B-9B01-22C6BEB76EB4}"/>
              </a:ext>
            </a:extLst>
          </p:cNvPr>
          <p:cNvSpPr>
            <a:spLocks noGrp="1"/>
          </p:cNvSpPr>
          <p:nvPr>
            <p:ph type="sldNum" sz="quarter" idx="12"/>
          </p:nvPr>
        </p:nvSpPr>
        <p:spPr/>
        <p:txBody>
          <a:bodyPr/>
          <a:lstStyle/>
          <a:p>
            <a:pPr>
              <a:defRPr/>
            </a:pPr>
            <a:fld id="{21BDEC18-8067-4417-9D22-B28DB0185129}" type="slidenum">
              <a:rPr lang="ru-RU" altLang="ru-RU" sz="2000" smtClean="0"/>
              <a:pPr>
                <a:defRPr/>
              </a:pPr>
              <a:t>4</a:t>
            </a:fld>
            <a:endParaRPr lang="ru-RU" altLang="ru-RU" sz="2000" dirty="0"/>
          </a:p>
        </p:txBody>
      </p:sp>
    </p:spTree>
    <p:extLst>
      <p:ext uri="{BB962C8B-B14F-4D97-AF65-F5344CB8AC3E}">
        <p14:creationId xmlns:p14="http://schemas.microsoft.com/office/powerpoint/2010/main" val="2827821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4AF2FB-B9D1-4048-A54B-3CF65045DBE4}"/>
              </a:ext>
            </a:extLst>
          </p:cNvPr>
          <p:cNvSpPr>
            <a:spLocks noGrp="1"/>
          </p:cNvSpPr>
          <p:nvPr>
            <p:ph type="title"/>
          </p:nvPr>
        </p:nvSpPr>
        <p:spPr/>
        <p:txBody>
          <a:bodyPr/>
          <a:lstStyle/>
          <a:p>
            <a:r>
              <a:rPr lang="ru-RU" dirty="0"/>
              <a:t>Анализ известных решений</a:t>
            </a:r>
          </a:p>
        </p:txBody>
      </p:sp>
      <p:sp>
        <p:nvSpPr>
          <p:cNvPr id="4" name="Номер слайда 3">
            <a:extLst>
              <a:ext uri="{FF2B5EF4-FFF2-40B4-BE49-F238E27FC236}">
                <a16:creationId xmlns:a16="http://schemas.microsoft.com/office/drawing/2014/main" id="{8AEDA7DF-D4CD-44AC-B2EE-87CD183A6056}"/>
              </a:ext>
            </a:extLst>
          </p:cNvPr>
          <p:cNvSpPr>
            <a:spLocks noGrp="1"/>
          </p:cNvSpPr>
          <p:nvPr>
            <p:ph type="sldNum" sz="quarter" idx="12"/>
          </p:nvPr>
        </p:nvSpPr>
        <p:spPr/>
        <p:txBody>
          <a:bodyPr/>
          <a:lstStyle/>
          <a:p>
            <a:pPr>
              <a:defRPr/>
            </a:pPr>
            <a:fld id="{21BDEC18-8067-4417-9D22-B28DB0185129}" type="slidenum">
              <a:rPr lang="ru-RU" altLang="ru-RU" sz="2000" smtClean="0"/>
              <a:pPr>
                <a:defRPr/>
              </a:pPr>
              <a:t>5</a:t>
            </a:fld>
            <a:endParaRPr lang="ru-RU" altLang="ru-RU" sz="2000" dirty="0"/>
          </a:p>
        </p:txBody>
      </p:sp>
      <p:sp>
        <p:nvSpPr>
          <p:cNvPr id="14" name="TextBox 13">
            <a:extLst>
              <a:ext uri="{FF2B5EF4-FFF2-40B4-BE49-F238E27FC236}">
                <a16:creationId xmlns:a16="http://schemas.microsoft.com/office/drawing/2014/main" id="{5397FDEF-8933-40D5-B531-458C842E1703}"/>
              </a:ext>
            </a:extLst>
          </p:cNvPr>
          <p:cNvSpPr txBox="1"/>
          <p:nvPr/>
        </p:nvSpPr>
        <p:spPr>
          <a:xfrm>
            <a:off x="11352663" y="6143990"/>
            <a:ext cx="559558" cy="523220"/>
          </a:xfrm>
          <a:prstGeom prst="rect">
            <a:avLst/>
          </a:prstGeom>
          <a:noFill/>
        </p:spPr>
        <p:txBody>
          <a:bodyPr wrap="square" rtlCol="0">
            <a:spAutoFit/>
          </a:bodyPr>
          <a:lstStyle/>
          <a:p>
            <a:r>
              <a:rPr lang="ru-RU" sz="2800" dirty="0">
                <a:latin typeface="Times New Roman" panose="02020603050405020304" pitchFamily="18" charset="0"/>
                <a:cs typeface="Times New Roman" panose="02020603050405020304" pitchFamily="18" charset="0"/>
              </a:rPr>
              <a:t>5</a:t>
            </a:r>
          </a:p>
        </p:txBody>
      </p:sp>
      <p:sp>
        <p:nvSpPr>
          <p:cNvPr id="10" name="Объект 2">
            <a:extLst>
              <a:ext uri="{FF2B5EF4-FFF2-40B4-BE49-F238E27FC236}">
                <a16:creationId xmlns:a16="http://schemas.microsoft.com/office/drawing/2014/main" id="{3B0985CC-B151-4016-BA75-241A2670600A}"/>
              </a:ext>
            </a:extLst>
          </p:cNvPr>
          <p:cNvSpPr>
            <a:spLocks noGrp="1"/>
          </p:cNvSpPr>
          <p:nvPr>
            <p:ph idx="1"/>
          </p:nvPr>
        </p:nvSpPr>
        <p:spPr>
          <a:xfrm>
            <a:off x="272480" y="5597020"/>
            <a:ext cx="9361040" cy="1368986"/>
          </a:xfrm>
        </p:spPr>
        <p:txBody>
          <a:bodyPr>
            <a:normAutofit/>
          </a:bodyPr>
          <a:lstStyle/>
          <a:p>
            <a:r>
              <a:rPr lang="ru-RU" dirty="0"/>
              <a:t>Наиболее распространенный инструмент контейнеризации – </a:t>
            </a:r>
            <a:r>
              <a:rPr lang="en-US" dirty="0"/>
              <a:t>Docker</a:t>
            </a:r>
            <a:endParaRPr lang="ru-RU" dirty="0"/>
          </a:p>
          <a:p>
            <a:r>
              <a:rPr lang="ru-RU" dirty="0"/>
              <a:t>Наиболее распространенный оркестратор – </a:t>
            </a:r>
            <a:r>
              <a:rPr lang="en-US" dirty="0"/>
              <a:t>Kubernetes</a:t>
            </a:r>
            <a:endParaRPr lang="ru-RU" dirty="0"/>
          </a:p>
          <a:p>
            <a:pPr algn="ctr"/>
            <a:endParaRPr lang="ru-RU" dirty="0"/>
          </a:p>
        </p:txBody>
      </p:sp>
      <p:pic>
        <p:nvPicPr>
          <p:cNvPr id="8" name="Рисунок 7">
            <a:extLst>
              <a:ext uri="{FF2B5EF4-FFF2-40B4-BE49-F238E27FC236}">
                <a16:creationId xmlns:a16="http://schemas.microsoft.com/office/drawing/2014/main" id="{4D34BDC2-7469-424D-9C09-ABFF9755764A}"/>
              </a:ext>
            </a:extLst>
          </p:cNvPr>
          <p:cNvPicPr>
            <a:picLocks noChangeAspect="1"/>
          </p:cNvPicPr>
          <p:nvPr/>
        </p:nvPicPr>
        <p:blipFill>
          <a:blip r:embed="rId2"/>
          <a:stretch>
            <a:fillRect/>
          </a:stretch>
        </p:blipFill>
        <p:spPr>
          <a:xfrm>
            <a:off x="927453" y="1199049"/>
            <a:ext cx="7841971" cy="4344059"/>
          </a:xfrm>
          <a:prstGeom prst="rect">
            <a:avLst/>
          </a:prstGeom>
        </p:spPr>
      </p:pic>
    </p:spTree>
    <p:extLst>
      <p:ext uri="{BB962C8B-B14F-4D97-AF65-F5344CB8AC3E}">
        <p14:creationId xmlns:p14="http://schemas.microsoft.com/office/powerpoint/2010/main" val="971848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D82729-1672-4F72-A823-2EC8476D080D}"/>
              </a:ext>
            </a:extLst>
          </p:cNvPr>
          <p:cNvSpPr>
            <a:spLocks noGrp="1"/>
          </p:cNvSpPr>
          <p:nvPr>
            <p:ph type="title"/>
          </p:nvPr>
        </p:nvSpPr>
        <p:spPr/>
        <p:txBody>
          <a:bodyPr>
            <a:normAutofit fontScale="90000"/>
          </a:bodyPr>
          <a:lstStyle/>
          <a:p>
            <a:r>
              <a:rPr lang="ru-RU" dirty="0"/>
              <a:t>Начальное и конечное состояние </a:t>
            </a:r>
            <a:br>
              <a:rPr lang="ru-RU" dirty="0"/>
            </a:br>
            <a:r>
              <a:rPr lang="ru-RU" dirty="0"/>
              <a:t>инфраструктуры</a:t>
            </a:r>
          </a:p>
        </p:txBody>
      </p:sp>
      <p:sp>
        <p:nvSpPr>
          <p:cNvPr id="4" name="Номер слайда 3">
            <a:extLst>
              <a:ext uri="{FF2B5EF4-FFF2-40B4-BE49-F238E27FC236}">
                <a16:creationId xmlns:a16="http://schemas.microsoft.com/office/drawing/2014/main" id="{1FEF206D-849B-4FB0-A7E5-93741F0744E0}"/>
              </a:ext>
            </a:extLst>
          </p:cNvPr>
          <p:cNvSpPr>
            <a:spLocks noGrp="1"/>
          </p:cNvSpPr>
          <p:nvPr>
            <p:ph type="sldNum" sz="quarter" idx="12"/>
          </p:nvPr>
        </p:nvSpPr>
        <p:spPr/>
        <p:txBody>
          <a:bodyPr/>
          <a:lstStyle/>
          <a:p>
            <a:pPr>
              <a:defRPr/>
            </a:pPr>
            <a:fld id="{21BDEC18-8067-4417-9D22-B28DB0185129}" type="slidenum">
              <a:rPr lang="ru-RU" altLang="ru-RU" sz="2000" smtClean="0"/>
              <a:pPr>
                <a:defRPr/>
              </a:pPr>
              <a:t>6</a:t>
            </a:fld>
            <a:endParaRPr lang="ru-RU" altLang="ru-RU" sz="2000" dirty="0"/>
          </a:p>
        </p:txBody>
      </p:sp>
      <p:pic>
        <p:nvPicPr>
          <p:cNvPr id="16" name="Рисунок 15">
            <a:extLst>
              <a:ext uri="{FF2B5EF4-FFF2-40B4-BE49-F238E27FC236}">
                <a16:creationId xmlns:a16="http://schemas.microsoft.com/office/drawing/2014/main" id="{E25EB4D1-4C7A-4B3A-A885-E120F16FE7E5}"/>
              </a:ext>
            </a:extLst>
          </p:cNvPr>
          <p:cNvPicPr>
            <a:picLocks noChangeAspect="1"/>
          </p:cNvPicPr>
          <p:nvPr/>
        </p:nvPicPr>
        <p:blipFill>
          <a:blip r:embed="rId2"/>
          <a:stretch>
            <a:fillRect/>
          </a:stretch>
        </p:blipFill>
        <p:spPr>
          <a:xfrm>
            <a:off x="632520" y="1049474"/>
            <a:ext cx="8456655" cy="5257510"/>
          </a:xfrm>
          <a:prstGeom prst="rect">
            <a:avLst/>
          </a:prstGeom>
        </p:spPr>
      </p:pic>
    </p:spTree>
    <p:extLst>
      <p:ext uri="{BB962C8B-B14F-4D97-AF65-F5344CB8AC3E}">
        <p14:creationId xmlns:p14="http://schemas.microsoft.com/office/powerpoint/2010/main" val="4181069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9263D9-3264-49A0-BA11-69C2C1D7C98C}"/>
              </a:ext>
            </a:extLst>
          </p:cNvPr>
          <p:cNvSpPr>
            <a:spLocks noGrp="1"/>
          </p:cNvSpPr>
          <p:nvPr>
            <p:ph type="title"/>
          </p:nvPr>
        </p:nvSpPr>
        <p:spPr/>
        <p:txBody>
          <a:bodyPr/>
          <a:lstStyle/>
          <a:p>
            <a:r>
              <a:rPr lang="ru-RU" dirty="0"/>
              <a:t>Математическая модель</a:t>
            </a:r>
          </a:p>
        </p:txBody>
      </p:sp>
      <p:sp>
        <p:nvSpPr>
          <p:cNvPr id="4" name="Номер слайда 3">
            <a:extLst>
              <a:ext uri="{FF2B5EF4-FFF2-40B4-BE49-F238E27FC236}">
                <a16:creationId xmlns:a16="http://schemas.microsoft.com/office/drawing/2014/main" id="{9A4583B1-98BC-4668-BABA-F1B98215EBD5}"/>
              </a:ext>
            </a:extLst>
          </p:cNvPr>
          <p:cNvSpPr>
            <a:spLocks noGrp="1"/>
          </p:cNvSpPr>
          <p:nvPr>
            <p:ph type="sldNum" sz="quarter" idx="12"/>
          </p:nvPr>
        </p:nvSpPr>
        <p:spPr/>
        <p:txBody>
          <a:bodyPr/>
          <a:lstStyle/>
          <a:p>
            <a:pPr>
              <a:defRPr/>
            </a:pPr>
            <a:fld id="{21BDEC18-8067-4417-9D22-B28DB0185129}" type="slidenum">
              <a:rPr lang="ru-RU" altLang="ru-RU" sz="2000" smtClean="0"/>
              <a:pPr>
                <a:defRPr/>
              </a:pPr>
              <a:t>7</a:t>
            </a:fld>
            <a:endParaRPr lang="ru-RU" altLang="ru-RU" sz="200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7AFF8B2-7E50-4F78-9261-921ACC6D38B9}"/>
                  </a:ext>
                </a:extLst>
              </p:cNvPr>
              <p:cNvSpPr txBox="1"/>
              <p:nvPr/>
            </p:nvSpPr>
            <p:spPr>
              <a:xfrm>
                <a:off x="1162165" y="-27384"/>
                <a:ext cx="7581670" cy="7303923"/>
              </a:xfrm>
              <a:prstGeom prst="rect">
                <a:avLst/>
              </a:prstGeom>
              <a:noFill/>
            </p:spPr>
            <p:txBody>
              <a:bodyPr wrap="square" rtlCol="0">
                <a:spAutoFit/>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ea typeface="Times New Roman" panose="02020603050405020304" pitchFamily="18" charset="0"/>
                              <a:cs typeface="Times New Roman" panose="02020603050405020304" pitchFamily="18" charset="0"/>
                            </a:rPr>
                          </m:ctrlPr>
                        </m:eqArrPr>
                        <m:e>
                          <m:r>
                            <a:rPr lang="ru-RU">
                              <a:latin typeface="Cambria Math" panose="02040503050406030204" pitchFamily="18" charset="0"/>
                              <a:ea typeface="Times New Roman" panose="02020603050405020304" pitchFamily="18" charset="0"/>
                              <a:cs typeface="Times New Roman" panose="02020603050405020304" pitchFamily="18" charset="0"/>
                            </a:rPr>
                            <m:t>минимизировать </m:t>
                          </m:r>
                          <m:r>
                            <a:rPr lang="en-US">
                              <a:latin typeface="Cambria Math" panose="02040503050406030204" pitchFamily="18" charset="0"/>
                              <a:ea typeface="Times New Roman" panose="02020603050405020304" pitchFamily="18" charset="0"/>
                              <a:cs typeface="Times New Roman" panose="02020603050405020304" pitchFamily="18" charset="0"/>
                            </a:rPr>
                            <m:t>𝑘</m:t>
                          </m:r>
                          <m:r>
                            <a:rPr lang="ru-RU">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ctrlPr>
                                <a:rPr lang="ru-RU" i="1">
                                  <a:latin typeface="Cambria Math" panose="02040503050406030204" pitchFamily="18" charset="0"/>
                                  <a:ea typeface="Times New Roman" panose="02020603050405020304" pitchFamily="18" charset="0"/>
                                  <a:cs typeface="Times New Roman" panose="02020603050405020304" pitchFamily="18" charset="0"/>
                                </a:rPr>
                              </m:ctrlPr>
                            </m:naryPr>
                            <m:sub>
                              <m:r>
                                <a:rPr lang="en-US">
                                  <a:latin typeface="Cambria Math" panose="02040503050406030204" pitchFamily="18" charset="0"/>
                                  <a:ea typeface="Times New Roman" panose="02020603050405020304" pitchFamily="18" charset="0"/>
                                  <a:cs typeface="Times New Roman" panose="02020603050405020304" pitchFamily="18" charset="0"/>
                                </a:rPr>
                                <m:t>𝑖</m:t>
                              </m:r>
                              <m:r>
                                <a:rPr lang="ru-RU">
                                  <a:latin typeface="Cambria Math" panose="02040503050406030204" pitchFamily="18" charset="0"/>
                                  <a:ea typeface="Times New Roman" panose="02020603050405020304" pitchFamily="18" charset="0"/>
                                  <a:cs typeface="Times New Roman" panose="02020603050405020304" pitchFamily="18" charset="0"/>
                                </a:rPr>
                                <m:t>=1</m:t>
                              </m:r>
                            </m:sub>
                            <m:sup>
                              <m:r>
                                <a:rPr lang="en-US">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atin typeface="Cambria Math" panose="02040503050406030204" pitchFamily="18" charset="0"/>
                                      <a:ea typeface="Times New Roman" panose="02020603050405020304" pitchFamily="18" charset="0"/>
                                      <a:cs typeface="Times New Roman" panose="02020603050405020304" pitchFamily="18" charset="0"/>
                                    </a:rPr>
                                    <m:t>𝑦</m:t>
                                  </m:r>
                                </m:e>
                                <m:sub>
                                  <m:r>
                                    <a:rPr lang="en-US">
                                      <a:latin typeface="Cambria Math" panose="02040503050406030204" pitchFamily="18" charset="0"/>
                                      <a:ea typeface="Times New Roman" panose="02020603050405020304" pitchFamily="18" charset="0"/>
                                      <a:cs typeface="Times New Roman" panose="02020603050405020304" pitchFamily="18" charset="0"/>
                                    </a:rPr>
                                    <m:t>𝑖</m:t>
                                  </m:r>
                                </m:sub>
                              </m:sSub>
                            </m:e>
                          </m:nary>
                        </m:e>
                        <m:e>
                          <m:r>
                            <a:rPr lang="ru-RU">
                              <a:latin typeface="Cambria Math" panose="02040503050406030204" pitchFamily="18" charset="0"/>
                              <a:ea typeface="Times New Roman" panose="02020603050405020304" pitchFamily="18" charset="0"/>
                              <a:cs typeface="Times New Roman" panose="02020603050405020304" pitchFamily="18" charset="0"/>
                            </a:rPr>
                            <m:t>при условии</m:t>
                          </m:r>
                          <m:nary>
                            <m:naryPr>
                              <m:chr m:val="∑"/>
                              <m:limLoc m:val="undOvr"/>
                              <m:ctrlPr>
                                <a:rPr lang="ru-RU" i="1">
                                  <a:latin typeface="Cambria Math" panose="02040503050406030204" pitchFamily="18" charset="0"/>
                                  <a:ea typeface="Times New Roman" panose="02020603050405020304" pitchFamily="18" charset="0"/>
                                  <a:cs typeface="Times New Roman" panose="02020603050405020304" pitchFamily="18" charset="0"/>
                                </a:rPr>
                              </m:ctrlPr>
                            </m:naryPr>
                            <m:sub>
                              <m:r>
                                <a:rPr lang="en-US">
                                  <a:latin typeface="Cambria Math" panose="02040503050406030204" pitchFamily="18" charset="0"/>
                                  <a:ea typeface="Times New Roman" panose="02020603050405020304" pitchFamily="18" charset="0"/>
                                  <a:cs typeface="Times New Roman" panose="02020603050405020304" pitchFamily="18" charset="0"/>
                                </a:rPr>
                                <m:t>𝑗</m:t>
                              </m:r>
                              <m:r>
                                <a:rPr lang="en-US">
                                  <a:latin typeface="Cambria Math" panose="02040503050406030204" pitchFamily="18" charset="0"/>
                                  <a:ea typeface="Times New Roman" panose="02020603050405020304" pitchFamily="18" charset="0"/>
                                  <a:cs typeface="Times New Roman" panose="02020603050405020304" pitchFamily="18" charset="0"/>
                                </a:rPr>
                                <m:t>=1</m:t>
                              </m:r>
                            </m:sub>
                            <m:sup>
                              <m:r>
                                <a:rPr lang="ru-RU">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Pr>
                                <m:e>
                                  <m:r>
                                    <a:rPr lang="ru-RU">
                                      <a:latin typeface="Cambria Math" panose="02040503050406030204" pitchFamily="18" charset="0"/>
                                      <a:ea typeface="Times New Roman" panose="02020603050405020304" pitchFamily="18" charset="0"/>
                                      <a:cs typeface="Times New Roman" panose="02020603050405020304" pitchFamily="18" charset="0"/>
                                    </a:rPr>
                                    <m:t>𝑤</m:t>
                                  </m:r>
                                </m:e>
                                <m:sub>
                                  <m:r>
                                    <a:rPr lang="ru-RU">
                                      <a:latin typeface="Cambria Math" panose="02040503050406030204" pitchFamily="18" charset="0"/>
                                      <a:ea typeface="Times New Roman" panose="02020603050405020304" pitchFamily="18" charset="0"/>
                                      <a:cs typeface="Times New Roman" panose="02020603050405020304" pitchFamily="18" charset="0"/>
                                    </a:rPr>
                                    <m:t>𝑗</m:t>
                                  </m:r>
                                </m:sub>
                              </m:sSub>
                            </m:e>
                          </m:nary>
                          <m:sSub>
                            <m:sSub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Pr>
                            <m:e>
                              <m:r>
                                <a:rPr lang="ru-RU">
                                  <a:latin typeface="Cambria Math" panose="02040503050406030204" pitchFamily="18" charset="0"/>
                                  <a:ea typeface="Times New Roman" panose="02020603050405020304" pitchFamily="18" charset="0"/>
                                  <a:cs typeface="Times New Roman" panose="02020603050405020304" pitchFamily="18" charset="0"/>
                                </a:rPr>
                                <m:t>𝑥</m:t>
                              </m:r>
                            </m:e>
                            <m:sub>
                              <m:r>
                                <a:rPr lang="ru-RU">
                                  <a:latin typeface="Cambria Math" panose="02040503050406030204" pitchFamily="18" charset="0"/>
                                  <a:ea typeface="Times New Roman" panose="02020603050405020304" pitchFamily="18" charset="0"/>
                                  <a:cs typeface="Times New Roman" panose="02020603050405020304" pitchFamily="18" charset="0"/>
                                </a:rPr>
                                <m:t>𝑖𝑗</m:t>
                              </m:r>
                            </m:sub>
                          </m:sSub>
                          <m:r>
                            <a:rPr lang="ru-RU">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Pr>
                            <m:e>
                              <m:r>
                                <a:rPr lang="ru-RU">
                                  <a:latin typeface="Cambria Math" panose="02040503050406030204" pitchFamily="18" charset="0"/>
                                  <a:ea typeface="Times New Roman" panose="02020603050405020304" pitchFamily="18" charset="0"/>
                                  <a:cs typeface="Times New Roman" panose="02020603050405020304" pitchFamily="18" charset="0"/>
                                </a:rPr>
                                <m:t>𝑐</m:t>
                              </m:r>
                            </m:e>
                            <m:sub>
                              <m:r>
                                <a:rPr lang="ru-RU">
                                  <a:latin typeface="Cambria Math" panose="02040503050406030204" pitchFamily="18" charset="0"/>
                                  <a:ea typeface="Times New Roman" panose="02020603050405020304" pitchFamily="18" charset="0"/>
                                  <a:cs typeface="Times New Roman" panose="02020603050405020304" pitchFamily="18" charset="0"/>
                                </a:rPr>
                                <m:t>𝑖</m:t>
                              </m:r>
                            </m:sub>
                          </m:sSub>
                          <m:sSub>
                            <m:sSub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Pr>
                            <m:e>
                              <m:r>
                                <a:rPr lang="ru-RU">
                                  <a:latin typeface="Cambria Math" panose="02040503050406030204" pitchFamily="18" charset="0"/>
                                  <a:ea typeface="Times New Roman" panose="02020603050405020304" pitchFamily="18" charset="0"/>
                                  <a:cs typeface="Times New Roman" panose="02020603050405020304" pitchFamily="18" charset="0"/>
                                </a:rPr>
                                <m:t>𝑦</m:t>
                              </m:r>
                            </m:e>
                            <m:sub>
                              <m:r>
                                <a:rPr lang="ru-RU">
                                  <a:latin typeface="Cambria Math" panose="02040503050406030204" pitchFamily="18" charset="0"/>
                                  <a:ea typeface="Times New Roman" panose="02020603050405020304" pitchFamily="18" charset="0"/>
                                  <a:cs typeface="Times New Roman" panose="02020603050405020304" pitchFamily="18" charset="0"/>
                                </a:rPr>
                                <m:t>𝑖</m:t>
                              </m:r>
                            </m:sub>
                          </m:sSub>
                          <m:r>
                            <a:rPr lang="ru-RU">
                              <a:latin typeface="Cambria Math" panose="02040503050406030204" pitchFamily="18" charset="0"/>
                              <a:ea typeface="Times New Roman" panose="02020603050405020304" pitchFamily="18" charset="0"/>
                              <a:cs typeface="Times New Roman" panose="02020603050405020304" pitchFamily="18" charset="0"/>
                            </a:rPr>
                            <m:t>, </m:t>
                          </m:r>
                          <m:r>
                            <a:rPr lang="ru-RU">
                              <a:latin typeface="Cambria Math" panose="02040503050406030204" pitchFamily="18" charset="0"/>
                              <a:ea typeface="Times New Roman" panose="02020603050405020304" pitchFamily="18" charset="0"/>
                              <a:cs typeface="Times New Roman" panose="02020603050405020304" pitchFamily="18" charset="0"/>
                            </a:rPr>
                            <m:t>𝑖</m:t>
                          </m:r>
                          <m:r>
                            <a:rPr lang="ru-RU">
                              <a:latin typeface="Cambria Math" panose="02040503050406030204" pitchFamily="18" charset="0"/>
                              <a:ea typeface="Times New Roman" panose="02020603050405020304" pitchFamily="18" charset="0"/>
                              <a:cs typeface="Times New Roman" panose="02020603050405020304" pitchFamily="18" charset="0"/>
                            </a:rPr>
                            <m:t>∈</m:t>
                          </m:r>
                          <m:r>
                            <a:rPr lang="ru-RU">
                              <a:latin typeface="Cambria Math" panose="02040503050406030204" pitchFamily="18" charset="0"/>
                              <a:ea typeface="Times New Roman" panose="02020603050405020304" pitchFamily="18" charset="0"/>
                              <a:cs typeface="Times New Roman" panose="02020603050405020304" pitchFamily="18" charset="0"/>
                            </a:rPr>
                            <m:t>𝑁</m:t>
                          </m:r>
                          <m:r>
                            <a:rPr lang="ru-RU">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ru-RU" i="1">
                                  <a:latin typeface="Cambria Math" panose="02040503050406030204" pitchFamily="18" charset="0"/>
                                  <a:ea typeface="Times New Roman" panose="02020603050405020304" pitchFamily="18" charset="0"/>
                                  <a:cs typeface="Times New Roman" panose="02020603050405020304" pitchFamily="18" charset="0"/>
                                </a:rPr>
                              </m:ctrlPr>
                            </m:dPr>
                            <m:e>
                              <m:r>
                                <a:rPr lang="ru-RU">
                                  <a:latin typeface="Cambria Math" panose="02040503050406030204" pitchFamily="18" charset="0"/>
                                  <a:ea typeface="Times New Roman" panose="02020603050405020304" pitchFamily="18" charset="0"/>
                                  <a:cs typeface="Times New Roman" panose="02020603050405020304" pitchFamily="18" charset="0"/>
                                </a:rPr>
                                <m:t>1, .…, </m:t>
                              </m:r>
                              <m:r>
                                <a:rPr lang="ru-RU">
                                  <a:latin typeface="Cambria Math" panose="02040503050406030204" pitchFamily="18" charset="0"/>
                                  <a:ea typeface="Times New Roman" panose="02020603050405020304" pitchFamily="18" charset="0"/>
                                  <a:cs typeface="Times New Roman" panose="02020603050405020304" pitchFamily="18" charset="0"/>
                                </a:rPr>
                                <m:t>𝑛</m:t>
                              </m:r>
                            </m:e>
                          </m:d>
                        </m:e>
                        <m:e>
                          <m:nary>
                            <m:naryPr>
                              <m:chr m:val="∑"/>
                              <m:limLoc m:val="undOvr"/>
                              <m:ctrlPr>
                                <a:rPr lang="ru-RU" i="1">
                                  <a:latin typeface="Cambria Math" panose="02040503050406030204" pitchFamily="18" charset="0"/>
                                  <a:ea typeface="Times New Roman" panose="02020603050405020304" pitchFamily="18" charset="0"/>
                                  <a:cs typeface="Times New Roman" panose="02020603050405020304" pitchFamily="18" charset="0"/>
                                </a:rPr>
                              </m:ctrlPr>
                            </m:naryPr>
                            <m:sub>
                              <m:r>
                                <a:rPr lang="en-US">
                                  <a:latin typeface="Cambria Math" panose="02040503050406030204" pitchFamily="18" charset="0"/>
                                  <a:ea typeface="Times New Roman" panose="02020603050405020304" pitchFamily="18" charset="0"/>
                                  <a:cs typeface="Times New Roman" panose="02020603050405020304" pitchFamily="18" charset="0"/>
                                </a:rPr>
                                <m:t>𝑖</m:t>
                              </m:r>
                              <m:r>
                                <a:rPr lang="en-US">
                                  <a:latin typeface="Cambria Math" panose="02040503050406030204" pitchFamily="18" charset="0"/>
                                  <a:ea typeface="Times New Roman" panose="02020603050405020304" pitchFamily="18" charset="0"/>
                                  <a:cs typeface="Times New Roman" panose="02020603050405020304" pitchFamily="18" charset="0"/>
                                </a:rPr>
                                <m:t>=1</m:t>
                              </m:r>
                            </m:sub>
                            <m:sup>
                              <m:r>
                                <a:rPr lang="ru-RU">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Pr>
                                <m:e>
                                  <m:r>
                                    <a:rPr lang="ru-RU">
                                      <a:latin typeface="Cambria Math" panose="02040503050406030204" pitchFamily="18" charset="0"/>
                                      <a:ea typeface="Times New Roman" panose="02020603050405020304" pitchFamily="18" charset="0"/>
                                      <a:cs typeface="Times New Roman" panose="02020603050405020304" pitchFamily="18" charset="0"/>
                                    </a:rPr>
                                    <m:t>𝑥</m:t>
                                  </m:r>
                                </m:e>
                                <m:sub>
                                  <m:r>
                                    <a:rPr lang="ru-RU">
                                      <a:latin typeface="Cambria Math" panose="02040503050406030204" pitchFamily="18" charset="0"/>
                                      <a:ea typeface="Times New Roman" panose="02020603050405020304" pitchFamily="18" charset="0"/>
                                      <a:cs typeface="Times New Roman" panose="02020603050405020304" pitchFamily="18" charset="0"/>
                                    </a:rPr>
                                    <m:t>𝑖𝑗</m:t>
                                  </m:r>
                                </m:sub>
                              </m:sSub>
                              <m:r>
                                <a:rPr lang="ru-RU">
                                  <a:latin typeface="Cambria Math" panose="02040503050406030204" pitchFamily="18" charset="0"/>
                                  <a:ea typeface="Times New Roman" panose="02020603050405020304" pitchFamily="18" charset="0"/>
                                  <a:cs typeface="Times New Roman" panose="02020603050405020304" pitchFamily="18" charset="0"/>
                                </a:rPr>
                                <m:t>=1,</m:t>
                              </m:r>
                            </m:e>
                          </m:nary>
                          <m:r>
                            <a:rPr lang="ru-RU">
                              <a:latin typeface="Cambria Math" panose="02040503050406030204" pitchFamily="18" charset="0"/>
                              <a:ea typeface="Times New Roman" panose="02020603050405020304" pitchFamily="18" charset="0"/>
                              <a:cs typeface="Times New Roman" panose="02020603050405020304" pitchFamily="18" charset="0"/>
                            </a:rPr>
                            <m:t>𝑗</m:t>
                          </m:r>
                          <m:r>
                            <a:rPr lang="ru-RU">
                              <a:latin typeface="Cambria Math" panose="02040503050406030204" pitchFamily="18" charset="0"/>
                              <a:ea typeface="Times New Roman" panose="02020603050405020304" pitchFamily="18" charset="0"/>
                              <a:cs typeface="Times New Roman" panose="02020603050405020304" pitchFamily="18" charset="0"/>
                            </a:rPr>
                            <m:t>∈</m:t>
                          </m:r>
                          <m:r>
                            <a:rPr lang="ru-RU">
                              <a:latin typeface="Cambria Math" panose="02040503050406030204" pitchFamily="18" charset="0"/>
                              <a:ea typeface="Times New Roman" panose="02020603050405020304" pitchFamily="18" charset="0"/>
                              <a:cs typeface="Times New Roman" panose="02020603050405020304" pitchFamily="18" charset="0"/>
                            </a:rPr>
                            <m:t>𝑁</m:t>
                          </m:r>
                        </m:e>
                      </m:eqArr>
                    </m:oMath>
                  </m:oMathPara>
                </a14:m>
                <a:endParaRPr lang="ru-RU" dirty="0">
                  <a:latin typeface="Calibri (Основной текст)"/>
                  <a:ea typeface="Times New Roman" panose="02020603050405020304" pitchFamily="18" charset="0"/>
                  <a:cs typeface="Times New Roman" panose="02020603050405020304" pitchFamily="18"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atin typeface="Cambria Math" panose="02040503050406030204" pitchFamily="18" charset="0"/>
                              <a:ea typeface="Times New Roman" panose="02020603050405020304" pitchFamily="18" charset="0"/>
                              <a:cs typeface="Times New Roman" panose="02020603050405020304" pitchFamily="18" charset="0"/>
                            </a:rPr>
                            <m:t>𝑦</m:t>
                          </m:r>
                        </m:e>
                        <m:sub>
                          <m:r>
                            <a:rPr lang="en-US">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ru-RU"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ru-RU" i="1">
                                  <a:latin typeface="Cambria Math" panose="02040503050406030204" pitchFamily="18" charset="0"/>
                                  <a:ea typeface="Times New Roman" panose="02020603050405020304" pitchFamily="18" charset="0"/>
                                  <a:cs typeface="Times New Roman" panose="02020603050405020304" pitchFamily="18" charset="0"/>
                                </a:rPr>
                              </m:ctrlPr>
                            </m:mPr>
                            <m:mr>
                              <m:e>
                                <m:r>
                                  <a:rPr lang="en-US">
                                    <a:latin typeface="Cambria Math" panose="02040503050406030204" pitchFamily="18" charset="0"/>
                                    <a:ea typeface="Times New Roman" panose="02020603050405020304" pitchFamily="18" charset="0"/>
                                    <a:cs typeface="Times New Roman" panose="02020603050405020304" pitchFamily="18" charset="0"/>
                                  </a:rPr>
                                  <m:t>1, если </m:t>
                                </m:r>
                                <m:r>
                                  <a:rPr lang="en-US">
                                    <a:latin typeface="Cambria Math" panose="02040503050406030204" pitchFamily="18" charset="0"/>
                                    <a:ea typeface="Times New Roman" panose="02020603050405020304" pitchFamily="18" charset="0"/>
                                    <a:cs typeface="Times New Roman" panose="02020603050405020304" pitchFamily="18" charset="0"/>
                                  </a:rPr>
                                  <m:t>𝑖</m:t>
                                </m:r>
                                <m:r>
                                  <a:rPr lang="en-US">
                                    <a:latin typeface="Cambria Math" panose="02040503050406030204" pitchFamily="18" charset="0"/>
                                    <a:ea typeface="Times New Roman" panose="02020603050405020304" pitchFamily="18" charset="0"/>
                                    <a:cs typeface="Times New Roman" panose="02020603050405020304" pitchFamily="18" charset="0"/>
                                  </a:rPr>
                                  <m:t> сервер используется </m:t>
                                </m:r>
                              </m:e>
                            </m:mr>
                            <m:mr>
                              <m:e>
                                <m:r>
                                  <a:rPr lang="en-US">
                                    <a:latin typeface="Cambria Math" panose="02040503050406030204" pitchFamily="18" charset="0"/>
                                    <a:ea typeface="Times New Roman" panose="02020603050405020304" pitchFamily="18" charset="0"/>
                                    <a:cs typeface="Times New Roman" panose="02020603050405020304" pitchFamily="18" charset="0"/>
                                  </a:rPr>
                                  <m:t>0, если </m:t>
                                </m:r>
                                <m:r>
                                  <a:rPr lang="en-US">
                                    <a:latin typeface="Cambria Math" panose="02040503050406030204" pitchFamily="18" charset="0"/>
                                    <a:ea typeface="Times New Roman" panose="02020603050405020304" pitchFamily="18" charset="0"/>
                                    <a:cs typeface="Times New Roman" panose="02020603050405020304" pitchFamily="18" charset="0"/>
                                  </a:rPr>
                                  <m:t>𝑖</m:t>
                                </m:r>
                                <m:r>
                                  <a:rPr lang="en-US">
                                    <a:latin typeface="Cambria Math" panose="02040503050406030204" pitchFamily="18" charset="0"/>
                                    <a:ea typeface="Times New Roman" panose="02020603050405020304" pitchFamily="18" charset="0"/>
                                    <a:cs typeface="Times New Roman" panose="02020603050405020304" pitchFamily="18" charset="0"/>
                                  </a:rPr>
                                  <m:t> сервер не используется</m:t>
                                </m:r>
                              </m:e>
                            </m:mr>
                          </m:m>
                        </m:e>
                      </m:d>
                      <m:r>
                        <a:rPr lang="en-US">
                          <a:latin typeface="Cambria Math" panose="02040503050406030204" pitchFamily="18" charset="0"/>
                          <a:ea typeface="Times New Roman" panose="02020603050405020304" pitchFamily="18" charset="0"/>
                          <a:cs typeface="Times New Roman" panose="02020603050405020304" pitchFamily="18" charset="0"/>
                        </a:rPr>
                        <m:t>, </m:t>
                      </m:r>
                      <m:r>
                        <a:rPr lang="en-US">
                          <a:latin typeface="Cambria Math" panose="02040503050406030204" pitchFamily="18" charset="0"/>
                          <a:ea typeface="Times New Roman" panose="02020603050405020304" pitchFamily="18" charset="0"/>
                          <a:cs typeface="Times New Roman" panose="02020603050405020304" pitchFamily="18" charset="0"/>
                        </a:rPr>
                        <m:t>𝑖</m:t>
                      </m:r>
                      <m:r>
                        <a:rPr lang="ru-RU">
                          <a:latin typeface="Cambria Math" panose="02040503050406030204" pitchFamily="18" charset="0"/>
                          <a:ea typeface="Times New Roman" panose="02020603050405020304" pitchFamily="18" charset="0"/>
                          <a:cs typeface="Times New Roman" panose="02020603050405020304" pitchFamily="18" charset="0"/>
                        </a:rPr>
                        <m:t>∈</m:t>
                      </m:r>
                      <m:r>
                        <a:rPr lang="ru-RU">
                          <a:latin typeface="Cambria Math" panose="02040503050406030204" pitchFamily="18" charset="0"/>
                          <a:ea typeface="Times New Roman" panose="02020603050405020304" pitchFamily="18" charset="0"/>
                          <a:cs typeface="Times New Roman" panose="02020603050405020304" pitchFamily="18" charset="0"/>
                        </a:rPr>
                        <m:t>𝑁</m:t>
                      </m:r>
                      <m:r>
                        <a:rPr lang="ru-RU">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ru-RU" dirty="0">
                  <a:latin typeface="Calibri (Основной текст)"/>
                  <a:ea typeface="Times New Roman" panose="02020603050405020304" pitchFamily="18" charset="0"/>
                  <a:cs typeface="Times New Roman" panose="02020603050405020304" pitchFamily="18"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atin typeface="Cambria Math" panose="02040503050406030204" pitchFamily="18" charset="0"/>
                              <a:ea typeface="Times New Roman" panose="02020603050405020304" pitchFamily="18" charset="0"/>
                              <a:cs typeface="Times New Roman" panose="02020603050405020304" pitchFamily="18" charset="0"/>
                            </a:rPr>
                            <m:t>𝑥</m:t>
                          </m:r>
                        </m:e>
                        <m:sub>
                          <m:r>
                            <a:rPr lang="en-US">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n-US">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ru-RU"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ru-RU" i="1">
                                  <a:latin typeface="Cambria Math" panose="02040503050406030204" pitchFamily="18" charset="0"/>
                                  <a:ea typeface="Times New Roman" panose="02020603050405020304" pitchFamily="18" charset="0"/>
                                  <a:cs typeface="Times New Roman" panose="02020603050405020304" pitchFamily="18" charset="0"/>
                                </a:rPr>
                              </m:ctrlPr>
                            </m:mPr>
                            <m:mr>
                              <m:e>
                                <m:r>
                                  <a:rPr lang="en-US">
                                    <a:latin typeface="Cambria Math" panose="02040503050406030204" pitchFamily="18" charset="0"/>
                                    <a:ea typeface="Times New Roman" panose="02020603050405020304" pitchFamily="18" charset="0"/>
                                    <a:cs typeface="Times New Roman" panose="02020603050405020304" pitchFamily="18" charset="0"/>
                                  </a:rPr>
                                  <m:t>1, если сервис </m:t>
                                </m:r>
                                <m:r>
                                  <a:rPr lang="en-US">
                                    <a:latin typeface="Cambria Math" panose="02040503050406030204" pitchFamily="18" charset="0"/>
                                    <a:ea typeface="Times New Roman" panose="02020603050405020304" pitchFamily="18" charset="0"/>
                                    <a:cs typeface="Times New Roman" panose="02020603050405020304" pitchFamily="18" charset="0"/>
                                  </a:rPr>
                                  <m:t>𝑗</m:t>
                                </m:r>
                                <m:r>
                                  <a:rPr lang="en-US">
                                    <a:latin typeface="Cambria Math" panose="02040503050406030204" pitchFamily="18" charset="0"/>
                                    <a:ea typeface="Times New Roman" panose="02020603050405020304" pitchFamily="18" charset="0"/>
                                    <a:cs typeface="Times New Roman" panose="02020603050405020304" pitchFamily="18" charset="0"/>
                                  </a:rPr>
                                  <m:t> добавлен на сервер </m:t>
                                </m:r>
                                <m:r>
                                  <a:rPr lang="en-US">
                                    <a:latin typeface="Cambria Math" panose="02040503050406030204" pitchFamily="18" charset="0"/>
                                    <a:ea typeface="Times New Roman" panose="02020603050405020304" pitchFamily="18" charset="0"/>
                                    <a:cs typeface="Times New Roman" panose="02020603050405020304" pitchFamily="18" charset="0"/>
                                  </a:rPr>
                                  <m:t>𝑖</m:t>
                                </m:r>
                                <m:r>
                                  <a:rPr lang="en-US">
                                    <a:latin typeface="Cambria Math" panose="02040503050406030204" pitchFamily="18" charset="0"/>
                                    <a:ea typeface="Times New Roman" panose="02020603050405020304" pitchFamily="18" charset="0"/>
                                    <a:cs typeface="Times New Roman" panose="02020603050405020304" pitchFamily="18" charset="0"/>
                                  </a:rPr>
                                  <m:t> </m:t>
                                </m:r>
                              </m:e>
                            </m:mr>
                            <m:mr>
                              <m:e>
                                <m:r>
                                  <a:rPr lang="en-US">
                                    <a:latin typeface="Cambria Math" panose="02040503050406030204" pitchFamily="18" charset="0"/>
                                    <a:ea typeface="Times New Roman" panose="02020603050405020304" pitchFamily="18" charset="0"/>
                                    <a:cs typeface="Times New Roman" panose="02020603050405020304" pitchFamily="18" charset="0"/>
                                  </a:rPr>
                                  <m:t>0, если сервис </m:t>
                                </m:r>
                                <m:r>
                                  <a:rPr lang="en-US">
                                    <a:latin typeface="Cambria Math" panose="02040503050406030204" pitchFamily="18" charset="0"/>
                                    <a:ea typeface="Times New Roman" panose="02020603050405020304" pitchFamily="18" charset="0"/>
                                    <a:cs typeface="Times New Roman" panose="02020603050405020304" pitchFamily="18" charset="0"/>
                                  </a:rPr>
                                  <m:t>𝑗</m:t>
                                </m:r>
                                <m:r>
                                  <a:rPr lang="en-US">
                                    <a:latin typeface="Cambria Math" panose="02040503050406030204" pitchFamily="18" charset="0"/>
                                    <a:ea typeface="Times New Roman" panose="02020603050405020304" pitchFamily="18" charset="0"/>
                                    <a:cs typeface="Times New Roman" panose="02020603050405020304" pitchFamily="18" charset="0"/>
                                  </a:rPr>
                                  <m:t> не добавлен на сервер </m:t>
                                </m:r>
                                <m:r>
                                  <a:rPr lang="en-US">
                                    <a:latin typeface="Cambria Math" panose="02040503050406030204" pitchFamily="18" charset="0"/>
                                    <a:ea typeface="Times New Roman" panose="02020603050405020304" pitchFamily="18" charset="0"/>
                                    <a:cs typeface="Times New Roman" panose="02020603050405020304" pitchFamily="18" charset="0"/>
                                  </a:rPr>
                                  <m:t>𝑖</m:t>
                                </m:r>
                              </m:e>
                            </m:mr>
                          </m:m>
                        </m:e>
                      </m:d>
                      <m:r>
                        <a:rPr lang="en-US">
                          <a:latin typeface="Cambria Math" panose="02040503050406030204" pitchFamily="18" charset="0"/>
                          <a:ea typeface="Times New Roman" panose="02020603050405020304" pitchFamily="18" charset="0"/>
                          <a:cs typeface="Times New Roman" panose="02020603050405020304" pitchFamily="18" charset="0"/>
                        </a:rPr>
                        <m:t>, </m:t>
                      </m:r>
                      <m:r>
                        <a:rPr lang="en-US">
                          <a:latin typeface="Cambria Math" panose="02040503050406030204" pitchFamily="18" charset="0"/>
                          <a:ea typeface="Times New Roman" panose="02020603050405020304" pitchFamily="18" charset="0"/>
                          <a:cs typeface="Times New Roman" panose="02020603050405020304" pitchFamily="18" charset="0"/>
                        </a:rPr>
                        <m:t>𝑖</m:t>
                      </m:r>
                      <m:r>
                        <a:rPr lang="ru-RU">
                          <a:latin typeface="Cambria Math" panose="02040503050406030204" pitchFamily="18" charset="0"/>
                          <a:ea typeface="Times New Roman" panose="02020603050405020304" pitchFamily="18" charset="0"/>
                          <a:cs typeface="Times New Roman" panose="02020603050405020304" pitchFamily="18" charset="0"/>
                        </a:rPr>
                        <m:t>∈</m:t>
                      </m:r>
                      <m:r>
                        <a:rPr lang="ru-RU">
                          <a:latin typeface="Cambria Math" panose="02040503050406030204" pitchFamily="18" charset="0"/>
                          <a:ea typeface="Times New Roman" panose="02020603050405020304" pitchFamily="18" charset="0"/>
                          <a:cs typeface="Times New Roman" panose="02020603050405020304" pitchFamily="18" charset="0"/>
                        </a:rPr>
                        <m:t>𝑁</m:t>
                      </m:r>
                      <m:r>
                        <a:rPr lang="ru-RU" b="0" i="0"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b="0" dirty="0">
                  <a:latin typeface="Calibri (Основной текст)"/>
                  <a:ea typeface="Times New Roman" panose="02020603050405020304" pitchFamily="18" charset="0"/>
                  <a:cs typeface="Times New Roman" panose="02020603050405020304" pitchFamily="18" charset="0"/>
                </a:endParaRPr>
              </a:p>
              <a:p>
                <a:pPr algn="ctr">
                  <a:lnSpc>
                    <a:spcPct val="150000"/>
                  </a:lnSpc>
                  <a:spcAft>
                    <a:spcPts val="800"/>
                  </a:spcAft>
                </a:pPr>
                <a:r>
                  <a:rPr lang="ru-RU" dirty="0">
                    <a:latin typeface="Calibri (Основной текст)"/>
                    <a:ea typeface="Times New Roman" panose="02020603050405020304" pitchFamily="18" charset="0"/>
                    <a:cs typeface="Times New Roman" panose="02020603050405020304" pitchFamily="18" charset="0"/>
                  </a:rPr>
                  <a:t>где </a:t>
                </a:r>
                <a14:m>
                  <m:oMath xmlns:m="http://schemas.openxmlformats.org/officeDocument/2006/math">
                    <m:r>
                      <a:rPr lang="ru-RU">
                        <a:latin typeface="Cambria Math" panose="02040503050406030204" pitchFamily="18" charset="0"/>
                        <a:ea typeface="Times New Roman" panose="02020603050405020304" pitchFamily="18" charset="0"/>
                        <a:cs typeface="Times New Roman" panose="02020603050405020304" pitchFamily="18" charset="0"/>
                      </a:rPr>
                      <m:t>𝑁</m:t>
                    </m:r>
                  </m:oMath>
                </a14:m>
                <a:r>
                  <a:rPr lang="en-US" dirty="0">
                    <a:latin typeface="Calibri (Основной текст)"/>
                    <a:ea typeface="Times New Roman" panose="02020603050405020304" pitchFamily="18" charset="0"/>
                    <a:cs typeface="Times New Roman" panose="02020603050405020304" pitchFamily="18" charset="0"/>
                  </a:rPr>
                  <a:t> – </a:t>
                </a:r>
                <a:r>
                  <a:rPr lang="ru-RU" dirty="0">
                    <a:latin typeface="Calibri (Основной текст)"/>
                    <a:ea typeface="Times New Roman" panose="02020603050405020304" pitchFamily="18" charset="0"/>
                    <a:cs typeface="Times New Roman" panose="02020603050405020304" pitchFamily="18" charset="0"/>
                  </a:rPr>
                  <a:t>множество сервисов, </a:t>
                </a:r>
                <a14:m>
                  <m:oMath xmlns:m="http://schemas.openxmlformats.org/officeDocument/2006/math">
                    <m:sSub>
                      <m:sSubPr>
                        <m:ctrlPr>
                          <a:rPr lang="ru-RU"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ru-RU">
                            <a:latin typeface="Cambria Math" panose="02040503050406030204" pitchFamily="18" charset="0"/>
                            <a:ea typeface="Times New Roman" panose="02020603050405020304" pitchFamily="18" charset="0"/>
                            <a:cs typeface="Times New Roman" panose="02020603050405020304" pitchFamily="18" charset="0"/>
                          </a:rPr>
                          <m:t>𝑤</m:t>
                        </m:r>
                      </m:e>
                      <m:sub>
                        <m:r>
                          <a:rPr lang="ru-RU">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ru-RU" dirty="0">
                    <a:latin typeface="Calibri (Основной текст)"/>
                    <a:ea typeface="Times New Roman" panose="02020603050405020304" pitchFamily="18" charset="0"/>
                    <a:cs typeface="Times New Roman" panose="02020603050405020304" pitchFamily="18" charset="0"/>
                  </a:rPr>
                  <a:t> -</a:t>
                </a:r>
                <a:r>
                  <a:rPr lang="ru-RU" dirty="0"/>
                  <a:t> </a:t>
                </a:r>
                <a:r>
                  <a:rPr lang="ru-RU" dirty="0">
                    <a:latin typeface="Calibri (Основной текст)"/>
                    <a:ea typeface="Times New Roman" panose="02020603050405020304" pitchFamily="18" charset="0"/>
                    <a:cs typeface="Times New Roman" panose="02020603050405020304" pitchFamily="18" charset="0"/>
                  </a:rPr>
                  <a:t>размер </a:t>
                </a:r>
                <a14:m>
                  <m:oMath xmlns:m="http://schemas.openxmlformats.org/officeDocument/2006/math">
                    <m:r>
                      <a:rPr lang="en-US">
                        <a:latin typeface="Cambria Math" panose="02040503050406030204" pitchFamily="18" charset="0"/>
                        <a:ea typeface="Times New Roman" panose="02020603050405020304" pitchFamily="18" charset="0"/>
                        <a:cs typeface="Times New Roman" panose="02020603050405020304" pitchFamily="18" charset="0"/>
                      </a:rPr>
                      <m:t>𝑗</m:t>
                    </m:r>
                  </m:oMath>
                </a14:m>
                <a:r>
                  <a:rPr lang="ru-RU" dirty="0">
                    <a:latin typeface="Calibri (Основной текст)"/>
                    <a:ea typeface="Times New Roman" panose="02020603050405020304" pitchFamily="18" charset="0"/>
                    <a:cs typeface="Times New Roman" panose="02020603050405020304" pitchFamily="18" charset="0"/>
                  </a:rPr>
                  <a:t>-го сервиса, а </a:t>
                </a:r>
                <a14:m>
                  <m:oMath xmlns:m="http://schemas.openxmlformats.org/officeDocument/2006/math">
                    <m:sSub>
                      <m:sSub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atin typeface="Cambria Math" panose="02040503050406030204" pitchFamily="18" charset="0"/>
                            <a:ea typeface="Times New Roman" panose="02020603050405020304" pitchFamily="18" charset="0"/>
                            <a:cs typeface="Times New Roman" panose="02020603050405020304" pitchFamily="18" charset="0"/>
                          </a:rPr>
                          <m:t>𝑐</m:t>
                        </m:r>
                      </m:e>
                      <m:sub>
                        <m:r>
                          <a:rPr lang="en-US">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dirty="0">
                    <a:latin typeface="Calibri (Основной текст)"/>
                    <a:ea typeface="Times New Roman" panose="02020603050405020304" pitchFamily="18" charset="0"/>
                    <a:cs typeface="Times New Roman" panose="02020603050405020304" pitchFamily="18" charset="0"/>
                  </a:rPr>
                  <a:t> </a:t>
                </a:r>
                <a:r>
                  <a:rPr lang="ru-RU" dirty="0">
                    <a:latin typeface="Calibri (Основной текст)"/>
                    <a:ea typeface="Times New Roman" panose="02020603050405020304" pitchFamily="18" charset="0"/>
                    <a:cs typeface="Times New Roman" panose="02020603050405020304" pitchFamily="18" charset="0"/>
                  </a:rPr>
                  <a:t>– вместимость </a:t>
                </a:r>
                <a14:m>
                  <m:oMath xmlns:m="http://schemas.openxmlformats.org/officeDocument/2006/math">
                    <m:r>
                      <a:rPr lang="en-US">
                        <a:latin typeface="Cambria Math" panose="02040503050406030204" pitchFamily="18" charset="0"/>
                        <a:ea typeface="Times New Roman" panose="02020603050405020304" pitchFamily="18" charset="0"/>
                        <a:cs typeface="Times New Roman" panose="02020603050405020304" pitchFamily="18" charset="0"/>
                      </a:rPr>
                      <m:t>𝑖</m:t>
                    </m:r>
                    <m:r>
                      <a:rPr lang="ru-RU">
                        <a:latin typeface="Cambria Math" panose="02040503050406030204" pitchFamily="18" charset="0"/>
                        <a:ea typeface="Times New Roman" panose="02020603050405020304" pitchFamily="18" charset="0"/>
                        <a:cs typeface="Times New Roman" panose="02020603050405020304" pitchFamily="18" charset="0"/>
                      </a:rPr>
                      <m:t>− </m:t>
                    </m:r>
                  </m:oMath>
                </a14:m>
                <a:r>
                  <a:rPr lang="ru-RU" dirty="0">
                    <a:latin typeface="Calibri (Основной текст)"/>
                    <a:ea typeface="Times New Roman" panose="02020603050405020304" pitchFamily="18" charset="0"/>
                    <a:cs typeface="Times New Roman" panose="02020603050405020304" pitchFamily="18" charset="0"/>
                  </a:rPr>
                  <a:t>го сервера.</a:t>
                </a:r>
              </a:p>
              <a:p>
                <a:pPr algn="ctr">
                  <a:lnSpc>
                    <a:spcPct val="150000"/>
                  </a:lnSpc>
                  <a:spcAft>
                    <a:spcPts val="800"/>
                  </a:spcAft>
                </a:pPr>
                <a:endParaRPr lang="ru-RU" dirty="0">
                  <a:latin typeface="Calibri (Основной текст)"/>
                  <a:ea typeface="Times New Roman" panose="02020603050405020304" pitchFamily="18" charset="0"/>
                  <a:cs typeface="Times New Roman" panose="02020603050405020304" pitchFamily="18" charset="0"/>
                </a:endParaRPr>
              </a:p>
              <a:p>
                <a:endParaRPr lang="ru-RU" dirty="0"/>
              </a:p>
            </p:txBody>
          </p:sp>
        </mc:Choice>
        <mc:Fallback xmlns="">
          <p:sp>
            <p:nvSpPr>
              <p:cNvPr id="5" name="TextBox 4">
                <a:extLst>
                  <a:ext uri="{FF2B5EF4-FFF2-40B4-BE49-F238E27FC236}">
                    <a16:creationId xmlns:a16="http://schemas.microsoft.com/office/drawing/2014/main" id="{47AFF8B2-7E50-4F78-9261-921ACC6D38B9}"/>
                  </a:ext>
                </a:extLst>
              </p:cNvPr>
              <p:cNvSpPr txBox="1">
                <a:spLocks noRot="1" noChangeAspect="1" noMove="1" noResize="1" noEditPoints="1" noAdjustHandles="1" noChangeArrowheads="1" noChangeShapeType="1" noTextEdit="1"/>
              </p:cNvSpPr>
              <p:nvPr/>
            </p:nvSpPr>
            <p:spPr>
              <a:xfrm>
                <a:off x="1162165" y="-27384"/>
                <a:ext cx="7581670" cy="7303923"/>
              </a:xfrm>
              <a:prstGeom prst="rect">
                <a:avLst/>
              </a:prstGeom>
              <a:blipFill>
                <a:blip r:embed="rId2"/>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91740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9263D9-3264-49A0-BA11-69C2C1D7C98C}"/>
              </a:ext>
            </a:extLst>
          </p:cNvPr>
          <p:cNvSpPr>
            <a:spLocks noGrp="1"/>
          </p:cNvSpPr>
          <p:nvPr>
            <p:ph type="title"/>
          </p:nvPr>
        </p:nvSpPr>
        <p:spPr/>
        <p:txBody>
          <a:bodyPr/>
          <a:lstStyle/>
          <a:p>
            <a:r>
              <a:rPr lang="ru-RU" dirty="0"/>
              <a:t>Алгоритмы решения </a:t>
            </a:r>
            <a:r>
              <a:rPr lang="en-US" dirty="0"/>
              <a:t>NP</a:t>
            </a:r>
            <a:r>
              <a:rPr lang="ru-RU" dirty="0"/>
              <a:t>-полной задачи</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CAB847A7-DE3C-4C82-AA50-634C6C565C91}"/>
                  </a:ext>
                </a:extLst>
              </p:cNvPr>
              <p:cNvSpPr>
                <a:spLocks noGrp="1"/>
              </p:cNvSpPr>
              <p:nvPr>
                <p:ph idx="1"/>
              </p:nvPr>
            </p:nvSpPr>
            <p:spPr>
              <a:xfrm>
                <a:off x="309530" y="1285859"/>
                <a:ext cx="9101170" cy="2359165"/>
              </a:xfrm>
            </p:spPr>
            <p:txBody>
              <a:bodyPr>
                <a:normAutofit/>
              </a:bodyPr>
              <a:lstStyle/>
              <a:p>
                <a:pPr marL="285750" lvl="0" indent="-285750">
                  <a:spcAft>
                    <a:spcPts val="0"/>
                  </a:spcAft>
                  <a:buFont typeface="Arial" panose="020B0604020202020204" pitchFamily="34" charset="0"/>
                  <a:buChar char="•"/>
                </a:pPr>
                <a:r>
                  <a:rPr lang="ru-RU" sz="1800" dirty="0">
                    <a:latin typeface="Calibri (Основной текст)"/>
                    <a:cs typeface="Times New Roman" panose="02020603050405020304" pitchFamily="18" charset="0"/>
                  </a:rPr>
                  <a:t>Алгоритм </a:t>
                </a:r>
                <a:r>
                  <a:rPr lang="en-US" sz="1800" dirty="0">
                    <a:latin typeface="Calibri (Основной текст)"/>
                    <a:cs typeface="Times New Roman" panose="02020603050405020304" pitchFamily="18" charset="0"/>
                  </a:rPr>
                  <a:t>BFD (</a:t>
                </a:r>
                <a:r>
                  <a:rPr lang="ru-RU" sz="1800" dirty="0">
                    <a:latin typeface="Calibri (Основной текст)"/>
                    <a:cs typeface="Times New Roman" panose="02020603050405020304" pitchFamily="18" charset="0"/>
                  </a:rPr>
                  <a:t>наилучший подходящий с упорядочиванием</a:t>
                </a:r>
                <a:r>
                  <a:rPr lang="en-US" sz="1800" dirty="0">
                    <a:latin typeface="Calibri (Основной текст)"/>
                    <a:cs typeface="Times New Roman" panose="02020603050405020304" pitchFamily="18" charset="0"/>
                  </a:rPr>
                  <a:t>) –</a:t>
                </a:r>
                <a:r>
                  <a:rPr lang="ru-RU" sz="1800" dirty="0">
                    <a:latin typeface="Calibri (Основной текст)"/>
                    <a:cs typeface="Times New Roman" panose="02020603050405020304" pitchFamily="18" charset="0"/>
                  </a:rPr>
                  <a:t>простейший алгоритм упаковки.</a:t>
                </a:r>
              </a:p>
              <a:p>
                <a:pPr marL="285750" lvl="0" indent="-285750">
                  <a:spcAft>
                    <a:spcPts val="0"/>
                  </a:spcAft>
                  <a:buFont typeface="Arial" panose="020B0604020202020204" pitchFamily="34" charset="0"/>
                  <a:buChar char="•"/>
                </a:pPr>
                <a:r>
                  <a:rPr lang="ru-RU" sz="1800" dirty="0">
                    <a:latin typeface="Calibri (Основной текст)"/>
                    <a:cs typeface="Times New Roman" panose="02020603050405020304" pitchFamily="18" charset="0"/>
                  </a:rPr>
                  <a:t>Генетический алгоритм – аналог естественного отбора в природе. </a:t>
                </a:r>
              </a:p>
              <a:p>
                <a:pPr lvl="0">
                  <a:spcAft>
                    <a:spcPts val="0"/>
                  </a:spcAft>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𝐹</m:t>
                      </m:r>
                      <m:r>
                        <a:rPr lang="ru-RU" sz="1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𝑓</m:t>
                          </m:r>
                        </m:sub>
                      </m:sSub>
                      <m:r>
                        <a:rPr lang="ru-RU" sz="1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ru-RU"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ru-RU"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ru-RU"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sub>
                      </m:sSub>
                      <m:r>
                        <a:rPr lang="ru-RU"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ru-RU"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ru-RU" sz="1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ru-RU"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ru-RU" sz="1800" i="1">
                              <a:effectLst/>
                              <a:latin typeface="Cambria Math" panose="02040503050406030204" pitchFamily="18" charset="0"/>
                              <a:ea typeface="Calibri" panose="020F0502020204030204" pitchFamily="34" charset="0"/>
                              <a:cs typeface="Times New Roman" panose="02020603050405020304" pitchFamily="18" charset="0"/>
                            </a:rPr>
                            <m:t>4</m:t>
                          </m:r>
                        </m:sub>
                      </m:sSub>
                      <m:r>
                        <a:rPr lang="en-US" sz="1800" i="1" baseline="-25000">
                          <a:effectLst/>
                          <a:latin typeface="Cambria Math" panose="02040503050406030204" pitchFamily="18" charset="0"/>
                          <a:ea typeface="Calibri" panose="020F0502020204030204" pitchFamily="34" charset="0"/>
                          <a:cs typeface="Times New Roman" panose="02020603050405020304" pitchFamily="18" charset="0"/>
                        </a:rPr>
                        <m:t> </m:t>
                      </m:r>
                      <m:r>
                        <a:rPr lang="ru-RU"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sub>
                      </m:sSub>
                      <m:r>
                        <a:rPr lang="ru-RU"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ru-RU" sz="1800" i="1">
                              <a:effectLst/>
                              <a:latin typeface="Cambria Math" panose="02040503050406030204" pitchFamily="18" charset="0"/>
                              <a:ea typeface="Calibri" panose="020F0502020204030204" pitchFamily="34" charset="0"/>
                              <a:cs typeface="Times New Roman" panose="02020603050405020304" pitchFamily="18" charset="0"/>
                            </a:rPr>
                            <m:t>5</m:t>
                          </m:r>
                        </m:sub>
                      </m:sSub>
                      <m:r>
                        <a:rPr lang="ru-RU"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𝑠</m:t>
                      </m:r>
                    </m:oMath>
                  </m:oMathPara>
                </a14:m>
                <a:endParaRPr lang="ru-RU" sz="1800" dirty="0">
                  <a:latin typeface="Calibri (Основной текст)"/>
                  <a:cs typeface="Times New Roman" panose="02020603050405020304" pitchFamily="18" charset="0"/>
                </a:endParaRPr>
              </a:p>
              <a:p>
                <a:pPr marL="285750" indent="-285750">
                  <a:buFont typeface="Arial" panose="020B0604020202020204" pitchFamily="34" charset="0"/>
                  <a:buChar char="•"/>
                </a:pPr>
                <a:r>
                  <a:rPr lang="ru-RU" sz="1800" dirty="0">
                    <a:latin typeface="Calibri (Основной текст)"/>
                    <a:cs typeface="Times New Roman" panose="02020603050405020304" pitchFamily="18" charset="0"/>
                  </a:rPr>
                  <a:t>Алгоритм имитации отжига – аналог процесса образования в веществе кристаллической структуры с минимальной энергией при охлаждении.</a:t>
                </a:r>
              </a:p>
              <a:p>
                <a:pPr algn="ctr"/>
                <a14:m>
                  <m:oMath xmlns:m="http://schemas.openxmlformats.org/officeDocument/2006/math">
                    <m:r>
                      <a:rPr lang="en-US" sz="1800" i="1" smtClean="0">
                        <a:latin typeface="Cambria Math" panose="02040503050406030204" pitchFamily="18" charset="0"/>
                      </a:rPr>
                      <m:t>𝐸</m:t>
                    </m:r>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𝑓</m:t>
                        </m:r>
                      </m:sub>
                    </m:sSub>
                    <m:r>
                      <a:rPr lang="ru-RU" sz="1800" i="1">
                        <a:latin typeface="Cambria Math" panose="02040503050406030204" pitchFamily="18" charset="0"/>
                      </a:rPr>
                      <m:t> ∗ </m:t>
                    </m:r>
                    <m:sSub>
                      <m:sSubPr>
                        <m:ctrlPr>
                          <a:rPr lang="ru-RU" sz="1800" i="1">
                            <a:latin typeface="Cambria Math" panose="02040503050406030204" pitchFamily="18" charset="0"/>
                          </a:rPr>
                        </m:ctrlPr>
                      </m:sSubPr>
                      <m:e>
                        <m:r>
                          <a:rPr lang="en-US" sz="1800" i="1">
                            <a:latin typeface="Cambria Math" panose="02040503050406030204" pitchFamily="18" charset="0"/>
                          </a:rPr>
                          <m:t>𝑘</m:t>
                        </m:r>
                      </m:e>
                      <m:sub>
                        <m:r>
                          <a:rPr lang="ru-RU" sz="1800" i="1">
                            <a:latin typeface="Cambria Math" panose="02040503050406030204" pitchFamily="18" charset="0"/>
                          </a:rPr>
                          <m:t>1</m:t>
                        </m:r>
                      </m:sub>
                    </m:sSub>
                    <m:r>
                      <a:rPr lang="ru-RU" sz="1800" i="1">
                        <a:latin typeface="Cambria Math" panose="02040503050406030204" pitchFamily="18" charset="0"/>
                      </a:rPr>
                      <m:t> + </m:t>
                    </m:r>
                    <m:sSub>
                      <m:sSubPr>
                        <m:ctrlPr>
                          <a:rPr lang="ru-RU"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𝑛</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en-US" sz="1800" i="1">
                            <a:latin typeface="Cambria Math" panose="02040503050406030204" pitchFamily="18" charset="0"/>
                          </a:rPr>
                          <m:t>𝑘</m:t>
                        </m:r>
                      </m:e>
                      <m:sub>
                        <m:r>
                          <a:rPr lang="ru-RU" sz="1800" i="1">
                            <a:latin typeface="Cambria Math" panose="02040503050406030204" pitchFamily="18" charset="0"/>
                          </a:rPr>
                          <m:t>2</m:t>
                        </m:r>
                      </m:sub>
                    </m:sSub>
                    <m:r>
                      <a:rPr lang="ru-RU" sz="1800" i="1">
                        <a:latin typeface="Cambria Math" panose="02040503050406030204" pitchFamily="18" charset="0"/>
                      </a:rPr>
                      <m:t> + </m:t>
                    </m:r>
                    <m:sSub>
                      <m:sSubPr>
                        <m:ctrlPr>
                          <a:rPr lang="ru-RU"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𝑝</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en-US" sz="1800" i="1">
                            <a:latin typeface="Cambria Math" panose="02040503050406030204" pitchFamily="18" charset="0"/>
                          </a:rPr>
                          <m:t>𝑘</m:t>
                        </m:r>
                      </m:e>
                      <m:sub>
                        <m:r>
                          <a:rPr lang="ru-RU" sz="1800" i="1">
                            <a:latin typeface="Cambria Math" panose="02040503050406030204" pitchFamily="18" charset="0"/>
                          </a:rPr>
                          <m:t>3</m:t>
                        </m:r>
                      </m:sub>
                    </m:sSub>
                    <m:r>
                      <a:rPr lang="ru-RU" sz="1800" i="1">
                        <a:latin typeface="Cambria Math" panose="02040503050406030204" pitchFamily="18" charset="0"/>
                      </a:rPr>
                      <m:t> + </m:t>
                    </m:r>
                    <m:sSub>
                      <m:sSubPr>
                        <m:ctrlPr>
                          <a:rPr lang="ru-RU"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𝑛</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en-US" sz="1800" i="1">
                            <a:latin typeface="Cambria Math" panose="02040503050406030204" pitchFamily="18" charset="0"/>
                          </a:rPr>
                          <m:t>𝑘</m:t>
                        </m:r>
                      </m:e>
                      <m:sub>
                        <m:r>
                          <a:rPr lang="ru-RU" sz="1800" i="1">
                            <a:latin typeface="Cambria Math" panose="02040503050406030204" pitchFamily="18" charset="0"/>
                          </a:rPr>
                          <m:t>4</m:t>
                        </m:r>
                      </m:sub>
                    </m:sSub>
                    <m:r>
                      <a:rPr lang="en-US" sz="1800" i="1" baseline="-25000">
                        <a:latin typeface="Cambria Math" panose="02040503050406030204" pitchFamily="18" charset="0"/>
                      </a:rPr>
                      <m:t> </m:t>
                    </m:r>
                    <m:r>
                      <a:rPr lang="ru-RU" sz="1800" i="1">
                        <a:latin typeface="Cambria Math" panose="02040503050406030204" pitchFamily="18" charset="0"/>
                      </a:rPr>
                      <m:t>+ </m:t>
                    </m:r>
                    <m:sSub>
                      <m:sSubPr>
                        <m:ctrlPr>
                          <a:rPr lang="ru-RU"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𝑝</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en-US" sz="1800" i="1">
                            <a:latin typeface="Cambria Math" panose="02040503050406030204" pitchFamily="18" charset="0"/>
                          </a:rPr>
                          <m:t>𝑘</m:t>
                        </m:r>
                      </m:e>
                      <m:sub>
                        <m:r>
                          <a:rPr lang="ru-RU" sz="1800" i="1">
                            <a:latin typeface="Cambria Math" panose="02040503050406030204" pitchFamily="18" charset="0"/>
                          </a:rPr>
                          <m:t>5</m:t>
                        </m:r>
                      </m:sub>
                    </m:sSub>
                    <m:r>
                      <a:rPr lang="ru-RU" sz="1800" i="1">
                        <a:latin typeface="Cambria Math" panose="02040503050406030204" pitchFamily="18" charset="0"/>
                      </a:rPr>
                      <m:t>+</m:t>
                    </m:r>
                    <m:r>
                      <a:rPr lang="en-US" sz="1800" i="1">
                        <a:latin typeface="Cambria Math" panose="02040503050406030204" pitchFamily="18" charset="0"/>
                      </a:rPr>
                      <m:t>𝑠</m:t>
                    </m:r>
                    <m:r>
                      <a:rPr lang="ru-RU" sz="1800" i="1">
                        <a:latin typeface="Cambria Math" panose="02040503050406030204" pitchFamily="18" charset="0"/>
                      </a:rPr>
                      <m:t>)</m:t>
                    </m:r>
                  </m:oMath>
                </a14:m>
                <a:r>
                  <a:rPr lang="ru-RU" sz="1800" dirty="0"/>
                  <a:t>,</a:t>
                </a:r>
                <a:endParaRPr lang="ru-RU" sz="1800" dirty="0">
                  <a:latin typeface="Calibri (Основной текст)"/>
                  <a:cs typeface="Times New Roman" panose="02020603050405020304" pitchFamily="18" charset="0"/>
                </a:endParaRPr>
              </a:p>
              <a:p>
                <a:endParaRPr lang="ru-RU" sz="2300" dirty="0">
                  <a:effectLst/>
                  <a:latin typeface="Calibri (Основной текст)"/>
                  <a:ea typeface="Calibri" panose="020F0502020204030204" pitchFamily="34" charset="0"/>
                  <a:cs typeface="Times New Roman" panose="02020603050405020304" pitchFamily="18" charset="0"/>
                </a:endParaRPr>
              </a:p>
            </p:txBody>
          </p:sp>
        </mc:Choice>
        <mc:Fallback>
          <p:sp>
            <p:nvSpPr>
              <p:cNvPr id="3" name="Объект 2">
                <a:extLst>
                  <a:ext uri="{FF2B5EF4-FFF2-40B4-BE49-F238E27FC236}">
                    <a16:creationId xmlns:a16="http://schemas.microsoft.com/office/drawing/2014/main" id="{CAB847A7-DE3C-4C82-AA50-634C6C565C91}"/>
                  </a:ext>
                </a:extLst>
              </p:cNvPr>
              <p:cNvSpPr>
                <a:spLocks noGrp="1" noRot="1" noChangeAspect="1" noMove="1" noResize="1" noEditPoints="1" noAdjustHandles="1" noChangeArrowheads="1" noChangeShapeType="1" noTextEdit="1"/>
              </p:cNvSpPr>
              <p:nvPr>
                <p:ph idx="1"/>
              </p:nvPr>
            </p:nvSpPr>
            <p:spPr>
              <a:xfrm>
                <a:off x="309530" y="1285859"/>
                <a:ext cx="9101170" cy="2359165"/>
              </a:xfrm>
              <a:blipFill>
                <a:blip r:embed="rId2"/>
                <a:stretch>
                  <a:fillRect l="-469" t="-155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9A4583B1-98BC-4668-BABA-F1B98215EBD5}"/>
              </a:ext>
            </a:extLst>
          </p:cNvPr>
          <p:cNvSpPr>
            <a:spLocks noGrp="1"/>
          </p:cNvSpPr>
          <p:nvPr>
            <p:ph type="sldNum" sz="quarter" idx="12"/>
          </p:nvPr>
        </p:nvSpPr>
        <p:spPr/>
        <p:txBody>
          <a:bodyPr/>
          <a:lstStyle/>
          <a:p>
            <a:pPr>
              <a:defRPr/>
            </a:pPr>
            <a:fld id="{21BDEC18-8067-4417-9D22-B28DB0185129}" type="slidenum">
              <a:rPr lang="ru-RU" altLang="ru-RU" sz="2000" smtClean="0"/>
              <a:pPr>
                <a:defRPr/>
              </a:pPr>
              <a:t>8</a:t>
            </a:fld>
            <a:endParaRPr lang="ru-RU" altLang="ru-RU" sz="200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718B4DC-D719-454A-BD2D-8F75BFCA9831}"/>
                  </a:ext>
                </a:extLst>
              </p:cNvPr>
              <p:cNvSpPr txBox="1"/>
              <p:nvPr/>
            </p:nvSpPr>
            <p:spPr>
              <a:xfrm>
                <a:off x="402415" y="3711434"/>
                <a:ext cx="9101170" cy="2096408"/>
              </a:xfrm>
              <a:prstGeom prst="rect">
                <a:avLst/>
              </a:prstGeom>
              <a:noFill/>
            </p:spPr>
            <p:txBody>
              <a:bodyPr wrap="square">
                <a:spAutoFit/>
              </a:bodyPr>
              <a:lstStyle/>
              <a:p>
                <a:pPr algn="just"/>
                <a:r>
                  <a:rPr lang="ru-RU" dirty="0">
                    <a:latin typeface="+mj-lt"/>
                    <a:ea typeface="Calibri" panose="020F0502020204030204" pitchFamily="34" charset="0"/>
                    <a:cs typeface="Times New Roman" panose="02020603050405020304" pitchFamily="18" charset="0"/>
                  </a:rPr>
                  <a:t>где</a:t>
                </a:r>
                <a:r>
                  <a:rPr lang="ru-RU" dirty="0"/>
                  <a:t> </a:t>
                </a:r>
                <a14:m>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𝑓</m:t>
                        </m:r>
                      </m:sub>
                    </m:sSub>
                  </m:oMath>
                </a14:m>
                <a:r>
                  <a:rPr lang="ru-RU" dirty="0"/>
                  <a:t> - </a:t>
                </a:r>
                <a:r>
                  <a:rPr lang="ru-RU" sz="1800" dirty="0">
                    <a:latin typeface="+mj-lt"/>
                    <a:ea typeface="Calibri" panose="020F0502020204030204" pitchFamily="34" charset="0"/>
                    <a:cs typeface="Times New Roman" panose="02020603050405020304" pitchFamily="18" charset="0"/>
                  </a:rPr>
                  <a:t>количество не занятых серверов, </a:t>
                </a:r>
                <a14:m>
                  <m:oMath xmlns:m="http://schemas.openxmlformats.org/officeDocument/2006/math">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a:latin typeface="Cambria Math" panose="02040503050406030204" pitchFamily="18" charset="0"/>
                            <a:ea typeface="Calibri" panose="020F0502020204030204" pitchFamily="34" charset="0"/>
                            <a:cs typeface="Times New Roman" panose="02020603050405020304" pitchFamily="18" charset="0"/>
                          </a:rPr>
                          <m:t>𝐻</m:t>
                        </m:r>
                      </m:e>
                      <m:sub>
                        <m:r>
                          <a:rPr lang="en-US" sz="1800">
                            <a:latin typeface="Cambria Math" panose="02040503050406030204" pitchFamily="18" charset="0"/>
                            <a:ea typeface="Calibri" panose="020F0502020204030204" pitchFamily="34" charset="0"/>
                            <a:cs typeface="Times New Roman" panose="02020603050405020304" pitchFamily="18" charset="0"/>
                          </a:rPr>
                          <m:t>𝑛</m:t>
                        </m:r>
                      </m:sub>
                    </m:sSub>
                  </m:oMath>
                </a14:m>
                <a:r>
                  <a:rPr lang="ru-RU" sz="1800" dirty="0">
                    <a:latin typeface="+mj-lt"/>
                    <a:ea typeface="Calibri" panose="020F0502020204030204" pitchFamily="34" charset="0"/>
                    <a:cs typeface="Times New Roman" panose="02020603050405020304" pitchFamily="18" charset="0"/>
                  </a:rPr>
                  <a:t> – количество северов с отрицательным значением свободной памяти, </a:t>
                </a:r>
                <a14:m>
                  <m:oMath xmlns:m="http://schemas.openxmlformats.org/officeDocument/2006/math">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a:latin typeface="Cambria Math" panose="02040503050406030204" pitchFamily="18" charset="0"/>
                            <a:ea typeface="Calibri" panose="020F0502020204030204" pitchFamily="34" charset="0"/>
                            <a:cs typeface="Times New Roman" panose="02020603050405020304" pitchFamily="18" charset="0"/>
                          </a:rPr>
                          <m:t>𝐻</m:t>
                        </m:r>
                      </m:e>
                      <m:sub>
                        <m:r>
                          <a:rPr lang="en-US" sz="1800">
                            <a:latin typeface="Cambria Math" panose="02040503050406030204" pitchFamily="18" charset="0"/>
                            <a:ea typeface="Calibri" panose="020F0502020204030204" pitchFamily="34" charset="0"/>
                            <a:cs typeface="Times New Roman" panose="02020603050405020304" pitchFamily="18" charset="0"/>
                          </a:rPr>
                          <m:t>𝑝</m:t>
                        </m:r>
                      </m:sub>
                    </m:sSub>
                  </m:oMath>
                </a14:m>
                <a:r>
                  <a:rPr lang="en-US" sz="1800" dirty="0">
                    <a:latin typeface="+mj-lt"/>
                    <a:ea typeface="Calibri" panose="020F0502020204030204" pitchFamily="34" charset="0"/>
                    <a:cs typeface="Times New Roman" panose="02020603050405020304" pitchFamily="18" charset="0"/>
                  </a:rPr>
                  <a:t> </a:t>
                </a:r>
                <a:r>
                  <a:rPr lang="ru-RU" sz="1800" dirty="0">
                    <a:latin typeface="+mj-lt"/>
                    <a:ea typeface="Calibri" panose="020F0502020204030204" pitchFamily="34" charset="0"/>
                    <a:cs typeface="Times New Roman" panose="02020603050405020304" pitchFamily="18" charset="0"/>
                  </a:rPr>
                  <a:t>- количество северов с положительным значением свободной памяти, </a:t>
                </a:r>
                <a14:m>
                  <m:oMath xmlns:m="http://schemas.openxmlformats.org/officeDocument/2006/math">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a:latin typeface="Cambria Math" panose="02040503050406030204" pitchFamily="18" charset="0"/>
                            <a:ea typeface="Calibri" panose="020F0502020204030204" pitchFamily="34" charset="0"/>
                            <a:cs typeface="Times New Roman" panose="02020603050405020304" pitchFamily="18" charset="0"/>
                          </a:rPr>
                          <m:t>𝑅</m:t>
                        </m:r>
                      </m:e>
                      <m:sub>
                        <m:r>
                          <a:rPr lang="en-US" sz="1800">
                            <a:latin typeface="Cambria Math" panose="02040503050406030204" pitchFamily="18" charset="0"/>
                            <a:ea typeface="Calibri" panose="020F0502020204030204" pitchFamily="34" charset="0"/>
                            <a:cs typeface="Times New Roman" panose="02020603050405020304" pitchFamily="18" charset="0"/>
                          </a:rPr>
                          <m:t>𝑛</m:t>
                        </m:r>
                      </m:sub>
                    </m:sSub>
                  </m:oMath>
                </a14:m>
                <a:r>
                  <a:rPr lang="ru-RU" sz="1800" dirty="0">
                    <a:latin typeface="+mj-lt"/>
                    <a:ea typeface="Calibri" panose="020F0502020204030204" pitchFamily="34" charset="0"/>
                    <a:cs typeface="Times New Roman" panose="02020603050405020304" pitchFamily="18" charset="0"/>
                  </a:rPr>
                  <a:t> - количество северов с отрицательным значением свободной оперативной памяти, </a:t>
                </a:r>
                <a14:m>
                  <m:oMath xmlns:m="http://schemas.openxmlformats.org/officeDocument/2006/math">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a:latin typeface="Cambria Math" panose="02040503050406030204" pitchFamily="18" charset="0"/>
                            <a:ea typeface="Calibri" panose="020F0502020204030204" pitchFamily="34" charset="0"/>
                            <a:cs typeface="Times New Roman" panose="02020603050405020304" pitchFamily="18" charset="0"/>
                          </a:rPr>
                          <m:t>𝑅</m:t>
                        </m:r>
                      </m:e>
                      <m:sub>
                        <m:r>
                          <a:rPr lang="en-US" sz="1800">
                            <a:latin typeface="Cambria Math" panose="02040503050406030204" pitchFamily="18" charset="0"/>
                            <a:ea typeface="Calibri" panose="020F0502020204030204" pitchFamily="34" charset="0"/>
                            <a:cs typeface="Times New Roman" panose="02020603050405020304" pitchFamily="18" charset="0"/>
                          </a:rPr>
                          <m:t>𝑝</m:t>
                        </m:r>
                      </m:sub>
                    </m:sSub>
                  </m:oMath>
                </a14:m>
                <a:r>
                  <a:rPr lang="ru-RU" sz="1800" dirty="0">
                    <a:latin typeface="+mj-lt"/>
                    <a:ea typeface="Calibri" panose="020F0502020204030204" pitchFamily="34" charset="0"/>
                    <a:cs typeface="Times New Roman" panose="02020603050405020304" pitchFamily="18" charset="0"/>
                  </a:rPr>
                  <a:t> ­- количество северов с положительным значением свободной оперативной памяти, </a:t>
                </a:r>
                <a14:m>
                  <m:oMath xmlns:m="http://schemas.openxmlformats.org/officeDocument/2006/math">
                    <m:r>
                      <a:rPr lang="en-US" sz="1800">
                        <a:latin typeface="Cambria Math" panose="02040503050406030204" pitchFamily="18" charset="0"/>
                        <a:ea typeface="Calibri" panose="020F0502020204030204" pitchFamily="34" charset="0"/>
                        <a:cs typeface="Times New Roman" panose="02020603050405020304" pitchFamily="18" charset="0"/>
                      </a:rPr>
                      <m:t>𝑠</m:t>
                    </m:r>
                  </m:oMath>
                </a14:m>
                <a:r>
                  <a:rPr lang="ru-RU" sz="1800" dirty="0">
                    <a:latin typeface="+mj-lt"/>
                    <a:ea typeface="Calibri" panose="020F0502020204030204" pitchFamily="34" charset="0"/>
                    <a:cs typeface="Times New Roman" panose="02020603050405020304" pitchFamily="18" charset="0"/>
                  </a:rPr>
                  <a:t> - показатель разброса количества наиболее занятых и наименее занятых серверов, коэффициенты </a:t>
                </a:r>
                <a14:m>
                  <m:oMath xmlns:m="http://schemas.openxmlformats.org/officeDocument/2006/math">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a:latin typeface="Cambria Math" panose="02040503050406030204" pitchFamily="18" charset="0"/>
                            <a:ea typeface="Calibri" panose="020F0502020204030204" pitchFamily="34" charset="0"/>
                            <a:cs typeface="Times New Roman" panose="02020603050405020304" pitchFamily="18" charset="0"/>
                          </a:rPr>
                          <m:t>𝑘</m:t>
                        </m:r>
                      </m:e>
                      <m:sub>
                        <m:r>
                          <a:rPr lang="ru-RU" sz="1800">
                            <a:latin typeface="Cambria Math" panose="02040503050406030204" pitchFamily="18" charset="0"/>
                            <a:ea typeface="Calibri" panose="020F0502020204030204" pitchFamily="34" charset="0"/>
                            <a:cs typeface="Times New Roman" panose="02020603050405020304" pitchFamily="18" charset="0"/>
                          </a:rPr>
                          <m:t>1</m:t>
                        </m:r>
                      </m:sub>
                    </m:sSub>
                  </m:oMath>
                </a14:m>
                <a:r>
                  <a:rPr lang="ru-RU" sz="1800" dirty="0">
                    <a:latin typeface="+mj-lt"/>
                    <a:ea typeface="Calibri" panose="020F0502020204030204" pitchFamily="34" charset="0"/>
                    <a:cs typeface="Times New Roman" panose="02020603050405020304" pitchFamily="18" charset="0"/>
                  </a:rPr>
                  <a:t> = 2.56, </a:t>
                </a:r>
                <a14:m>
                  <m:oMath xmlns:m="http://schemas.openxmlformats.org/officeDocument/2006/math">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a:latin typeface="Cambria Math" panose="02040503050406030204" pitchFamily="18" charset="0"/>
                            <a:ea typeface="Calibri" panose="020F0502020204030204" pitchFamily="34" charset="0"/>
                            <a:cs typeface="Times New Roman" panose="02020603050405020304" pitchFamily="18" charset="0"/>
                          </a:rPr>
                          <m:t>𝑘</m:t>
                        </m:r>
                      </m:e>
                      <m:sub>
                        <m:r>
                          <a:rPr lang="ru-RU" sz="1800">
                            <a:latin typeface="Cambria Math" panose="02040503050406030204" pitchFamily="18" charset="0"/>
                            <a:ea typeface="Calibri" panose="020F0502020204030204" pitchFamily="34" charset="0"/>
                            <a:cs typeface="Times New Roman" panose="02020603050405020304" pitchFamily="18" charset="0"/>
                          </a:rPr>
                          <m:t>2</m:t>
                        </m:r>
                      </m:sub>
                    </m:sSub>
                  </m:oMath>
                </a14:m>
                <a:r>
                  <a:rPr lang="ru-RU" sz="1800" dirty="0">
                    <a:latin typeface="+mj-lt"/>
                    <a:ea typeface="Calibri" panose="020F0502020204030204" pitchFamily="34" charset="0"/>
                    <a:cs typeface="Times New Roman" panose="02020603050405020304" pitchFamily="18" charset="0"/>
                  </a:rPr>
                  <a:t> = 2,82, </a:t>
                </a:r>
                <a14:m>
                  <m:oMath xmlns:m="http://schemas.openxmlformats.org/officeDocument/2006/math">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a:latin typeface="Cambria Math" panose="02040503050406030204" pitchFamily="18" charset="0"/>
                            <a:ea typeface="Calibri" panose="020F0502020204030204" pitchFamily="34" charset="0"/>
                            <a:cs typeface="Times New Roman" panose="02020603050405020304" pitchFamily="18" charset="0"/>
                          </a:rPr>
                          <m:t>𝑘</m:t>
                        </m:r>
                      </m:e>
                      <m:sub>
                        <m:r>
                          <a:rPr lang="ru-RU" sz="1800">
                            <a:latin typeface="Cambria Math" panose="02040503050406030204" pitchFamily="18" charset="0"/>
                            <a:ea typeface="Calibri" panose="020F0502020204030204" pitchFamily="34" charset="0"/>
                            <a:cs typeface="Times New Roman" panose="02020603050405020304" pitchFamily="18" charset="0"/>
                          </a:rPr>
                          <m:t>3</m:t>
                        </m:r>
                      </m:sub>
                    </m:sSub>
                  </m:oMath>
                </a14:m>
                <a:r>
                  <a:rPr lang="ru-RU" sz="1800" dirty="0">
                    <a:latin typeface="+mj-lt"/>
                    <a:ea typeface="Calibri" panose="020F0502020204030204" pitchFamily="34" charset="0"/>
                    <a:cs typeface="Times New Roman" panose="02020603050405020304" pitchFamily="18" charset="0"/>
                  </a:rPr>
                  <a:t> = 1,4, </a:t>
                </a:r>
                <a14:m>
                  <m:oMath xmlns:m="http://schemas.openxmlformats.org/officeDocument/2006/math">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a:latin typeface="Cambria Math" panose="02040503050406030204" pitchFamily="18" charset="0"/>
                            <a:ea typeface="Calibri" panose="020F0502020204030204" pitchFamily="34" charset="0"/>
                            <a:cs typeface="Times New Roman" panose="02020603050405020304" pitchFamily="18" charset="0"/>
                          </a:rPr>
                          <m:t>𝑘</m:t>
                        </m:r>
                      </m:e>
                      <m:sub>
                        <m:r>
                          <a:rPr lang="ru-RU" sz="1800">
                            <a:latin typeface="Cambria Math" panose="02040503050406030204" pitchFamily="18" charset="0"/>
                            <a:ea typeface="Calibri" panose="020F0502020204030204" pitchFamily="34" charset="0"/>
                            <a:cs typeface="Times New Roman" panose="02020603050405020304" pitchFamily="18" charset="0"/>
                          </a:rPr>
                          <m:t>4</m:t>
                        </m:r>
                      </m:sub>
                    </m:sSub>
                  </m:oMath>
                </a14:m>
                <a:r>
                  <a:rPr lang="ru-RU" sz="1800" dirty="0">
                    <a:latin typeface="+mj-lt"/>
                    <a:ea typeface="Calibri" panose="020F0502020204030204" pitchFamily="34" charset="0"/>
                    <a:cs typeface="Times New Roman" panose="02020603050405020304" pitchFamily="18" charset="0"/>
                  </a:rPr>
                  <a:t> = 2,8, </a:t>
                </a:r>
                <a14:m>
                  <m:oMath xmlns:m="http://schemas.openxmlformats.org/officeDocument/2006/math">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a:latin typeface="Cambria Math" panose="02040503050406030204" pitchFamily="18" charset="0"/>
                            <a:ea typeface="Calibri" panose="020F0502020204030204" pitchFamily="34" charset="0"/>
                            <a:cs typeface="Times New Roman" panose="02020603050405020304" pitchFamily="18" charset="0"/>
                          </a:rPr>
                          <m:t>𝑘</m:t>
                        </m:r>
                      </m:e>
                      <m:sub>
                        <m:r>
                          <a:rPr lang="ru-RU" sz="1800">
                            <a:latin typeface="Cambria Math" panose="02040503050406030204" pitchFamily="18" charset="0"/>
                            <a:ea typeface="Calibri" panose="020F0502020204030204" pitchFamily="34" charset="0"/>
                            <a:cs typeface="Times New Roman" panose="02020603050405020304" pitchFamily="18" charset="0"/>
                          </a:rPr>
                          <m:t>5</m:t>
                        </m:r>
                      </m:sub>
                    </m:sSub>
                  </m:oMath>
                </a14:m>
                <a:r>
                  <a:rPr lang="ru-RU" sz="1800" dirty="0">
                    <a:latin typeface="+mj-lt"/>
                    <a:ea typeface="Calibri" panose="020F0502020204030204" pitchFamily="34" charset="0"/>
                    <a:cs typeface="Times New Roman" panose="02020603050405020304" pitchFamily="18" charset="0"/>
                  </a:rPr>
                  <a:t> = 1,24 – коэффициенты штрафа и поощрения, определенные экспертным путем.</a:t>
                </a:r>
              </a:p>
            </p:txBody>
          </p:sp>
        </mc:Choice>
        <mc:Fallback>
          <p:sp>
            <p:nvSpPr>
              <p:cNvPr id="6" name="TextBox 5">
                <a:extLst>
                  <a:ext uri="{FF2B5EF4-FFF2-40B4-BE49-F238E27FC236}">
                    <a16:creationId xmlns:a16="http://schemas.microsoft.com/office/drawing/2014/main" id="{0718B4DC-D719-454A-BD2D-8F75BFCA9831}"/>
                  </a:ext>
                </a:extLst>
              </p:cNvPr>
              <p:cNvSpPr txBox="1">
                <a:spLocks noRot="1" noChangeAspect="1" noMove="1" noResize="1" noEditPoints="1" noAdjustHandles="1" noChangeArrowheads="1" noChangeShapeType="1" noTextEdit="1"/>
              </p:cNvSpPr>
              <p:nvPr/>
            </p:nvSpPr>
            <p:spPr>
              <a:xfrm>
                <a:off x="402415" y="3711434"/>
                <a:ext cx="9101170" cy="2096408"/>
              </a:xfrm>
              <a:prstGeom prst="rect">
                <a:avLst/>
              </a:prstGeom>
              <a:blipFill>
                <a:blip r:embed="rId3"/>
                <a:stretch>
                  <a:fillRect l="-536" t="-1744" r="-603" b="-3779"/>
                </a:stretch>
              </a:blipFill>
            </p:spPr>
            <p:txBody>
              <a:bodyPr/>
              <a:lstStyle/>
              <a:p>
                <a:r>
                  <a:rPr lang="ru-RU">
                    <a:noFill/>
                  </a:rPr>
                  <a:t> </a:t>
                </a:r>
              </a:p>
            </p:txBody>
          </p:sp>
        </mc:Fallback>
      </mc:AlternateContent>
    </p:spTree>
    <p:extLst>
      <p:ext uri="{BB962C8B-B14F-4D97-AF65-F5344CB8AC3E}">
        <p14:creationId xmlns:p14="http://schemas.microsoft.com/office/powerpoint/2010/main" val="2636017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9263D9-3264-49A0-BA11-69C2C1D7C98C}"/>
              </a:ext>
            </a:extLst>
          </p:cNvPr>
          <p:cNvSpPr>
            <a:spLocks noGrp="1"/>
          </p:cNvSpPr>
          <p:nvPr>
            <p:ph type="title"/>
          </p:nvPr>
        </p:nvSpPr>
        <p:spPr/>
        <p:txBody>
          <a:bodyPr/>
          <a:lstStyle/>
          <a:p>
            <a:r>
              <a:rPr lang="ru-RU" dirty="0"/>
              <a:t>Результаты сравнения алгоритмов</a:t>
            </a:r>
          </a:p>
        </p:txBody>
      </p:sp>
      <p:sp>
        <p:nvSpPr>
          <p:cNvPr id="4" name="Номер слайда 3">
            <a:extLst>
              <a:ext uri="{FF2B5EF4-FFF2-40B4-BE49-F238E27FC236}">
                <a16:creationId xmlns:a16="http://schemas.microsoft.com/office/drawing/2014/main" id="{9A4583B1-98BC-4668-BABA-F1B98215EBD5}"/>
              </a:ext>
            </a:extLst>
          </p:cNvPr>
          <p:cNvSpPr>
            <a:spLocks noGrp="1"/>
          </p:cNvSpPr>
          <p:nvPr>
            <p:ph type="sldNum" sz="quarter" idx="12"/>
          </p:nvPr>
        </p:nvSpPr>
        <p:spPr/>
        <p:txBody>
          <a:bodyPr/>
          <a:lstStyle/>
          <a:p>
            <a:pPr>
              <a:defRPr/>
            </a:pPr>
            <a:fld id="{21BDEC18-8067-4417-9D22-B28DB0185129}" type="slidenum">
              <a:rPr lang="ru-RU" altLang="ru-RU" sz="2000" smtClean="0"/>
              <a:pPr>
                <a:defRPr/>
              </a:pPr>
              <a:t>9</a:t>
            </a:fld>
            <a:endParaRPr lang="ru-RU" altLang="ru-RU" sz="2000"/>
          </a:p>
        </p:txBody>
      </p:sp>
      <p:graphicFrame>
        <p:nvGraphicFramePr>
          <p:cNvPr id="9" name="Содержимое 3">
            <a:extLst>
              <a:ext uri="{FF2B5EF4-FFF2-40B4-BE49-F238E27FC236}">
                <a16:creationId xmlns:a16="http://schemas.microsoft.com/office/drawing/2014/main" id="{7ABF3D8D-DFD2-41F2-9835-482C719465CF}"/>
              </a:ext>
            </a:extLst>
          </p:cNvPr>
          <p:cNvGraphicFramePr>
            <a:graphicFrameLocks noGrp="1"/>
          </p:cNvGraphicFramePr>
          <p:nvPr>
            <p:ph idx="1"/>
            <p:extLst>
              <p:ext uri="{D42A27DB-BD31-4B8C-83A1-F6EECF244321}">
                <p14:modId xmlns:p14="http://schemas.microsoft.com/office/powerpoint/2010/main" val="3419179203"/>
              </p:ext>
            </p:extLst>
          </p:nvPr>
        </p:nvGraphicFramePr>
        <p:xfrm>
          <a:off x="388366" y="1285875"/>
          <a:ext cx="9101138" cy="1483360"/>
        </p:xfrm>
        <a:graphic>
          <a:graphicData uri="http://schemas.openxmlformats.org/drawingml/2006/table">
            <a:tbl>
              <a:tblPr firstRow="1" bandRow="1">
                <a:tableStyleId>{5C22544A-7EE6-4342-B048-85BDC9FD1C3A}</a:tableStyleId>
              </a:tblPr>
              <a:tblGrid>
                <a:gridCol w="3484514">
                  <a:extLst>
                    <a:ext uri="{9D8B030D-6E8A-4147-A177-3AD203B41FA5}">
                      <a16:colId xmlns:a16="http://schemas.microsoft.com/office/drawing/2014/main" val="20001"/>
                    </a:ext>
                  </a:extLst>
                </a:gridCol>
                <a:gridCol w="5616624">
                  <a:extLst>
                    <a:ext uri="{9D8B030D-6E8A-4147-A177-3AD203B41FA5}">
                      <a16:colId xmlns:a16="http://schemas.microsoft.com/office/drawing/2014/main" val="735294048"/>
                    </a:ext>
                  </a:extLst>
                </a:gridCol>
              </a:tblGrid>
              <a:tr h="370840">
                <a:tc>
                  <a:txBody>
                    <a:bodyPr/>
                    <a:lstStyle/>
                    <a:p>
                      <a:pPr algn="ctr" fontAlgn="t">
                        <a:lnSpc>
                          <a:spcPct val="107000"/>
                        </a:lnSpc>
                        <a:spcBef>
                          <a:spcPts val="0"/>
                        </a:spcBef>
                        <a:spcAft>
                          <a:spcPts val="800"/>
                        </a:spcAft>
                      </a:pPr>
                      <a:r>
                        <a:rPr lang="ru-RU" sz="1400" u="none" strike="noStrike" dirty="0">
                          <a:effectLst/>
                        </a:rPr>
                        <a:t>Название алгоритма</a:t>
                      </a:r>
                      <a:endParaRPr lang="ru-RU" sz="1800" b="0" i="0" u="none" strike="noStrike" dirty="0">
                        <a:effectLst/>
                        <a:latin typeface="Arial" panose="020B0604020202020204" pitchFamily="34" charset="0"/>
                      </a:endParaRPr>
                    </a:p>
                  </a:txBody>
                  <a:tcPr marL="68580" marR="68580" marT="9525" marB="0">
                    <a:solidFill>
                      <a:srgbClr val="C00000"/>
                    </a:solidFill>
                  </a:tcPr>
                </a:tc>
                <a:tc>
                  <a:txBody>
                    <a:bodyPr/>
                    <a:lstStyle/>
                    <a:p>
                      <a:pPr algn="ctr" fontAlgn="t">
                        <a:lnSpc>
                          <a:spcPct val="107000"/>
                        </a:lnSpc>
                        <a:spcBef>
                          <a:spcPts val="0"/>
                        </a:spcBef>
                        <a:spcAft>
                          <a:spcPts val="800"/>
                        </a:spcAft>
                      </a:pPr>
                      <a:r>
                        <a:rPr lang="ru-RU" sz="1400" u="none" strike="noStrike" dirty="0">
                          <a:effectLst/>
                        </a:rPr>
                        <a:t>Время работы алгоритма, с</a:t>
                      </a:r>
                      <a:endParaRPr lang="ru-RU" sz="1800" b="0" i="0" u="none" strike="noStrike" dirty="0">
                        <a:effectLst/>
                        <a:latin typeface="Arial" panose="020B0604020202020204" pitchFamily="34" charset="0"/>
                      </a:endParaRPr>
                    </a:p>
                  </a:txBody>
                  <a:tcPr marL="68580" marR="68580" marT="9525" marB="0">
                    <a:solidFill>
                      <a:srgbClr val="C00000"/>
                    </a:solidFill>
                  </a:tcPr>
                </a:tc>
                <a:extLst>
                  <a:ext uri="{0D108BD9-81ED-4DB2-BD59-A6C34878D82A}">
                    <a16:rowId xmlns:a16="http://schemas.microsoft.com/office/drawing/2014/main" val="10000"/>
                  </a:ext>
                </a:extLst>
              </a:tr>
              <a:tr h="370840">
                <a:tc>
                  <a:txBody>
                    <a:bodyPr/>
                    <a:lstStyle/>
                    <a:p>
                      <a:pPr algn="ctr" fontAlgn="t">
                        <a:lnSpc>
                          <a:spcPct val="107000"/>
                        </a:lnSpc>
                        <a:spcBef>
                          <a:spcPts val="0"/>
                        </a:spcBef>
                        <a:spcAft>
                          <a:spcPts val="800"/>
                        </a:spcAft>
                      </a:pPr>
                      <a:r>
                        <a:rPr lang="ru-RU" sz="1400" u="none" strike="noStrike" dirty="0">
                          <a:effectLst/>
                        </a:rPr>
                        <a:t>Алгоритм </a:t>
                      </a:r>
                      <a:r>
                        <a:rPr lang="en-US" sz="1400" u="none" strike="noStrike" dirty="0">
                          <a:effectLst/>
                        </a:rPr>
                        <a:t>BFD</a:t>
                      </a:r>
                      <a:endParaRPr lang="en-US" sz="1800" b="0" i="0" u="none" strike="noStrike" dirty="0">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pPr>
                      <a:r>
                        <a:rPr lang="ru-RU" sz="1400" u="none" strike="noStrike" dirty="0">
                          <a:effectLst/>
                        </a:rPr>
                        <a:t>0,0022</a:t>
                      </a:r>
                      <a:endParaRPr lang="ru-RU"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10001"/>
                  </a:ext>
                </a:extLst>
              </a:tr>
              <a:tr h="370840">
                <a:tc>
                  <a:txBody>
                    <a:bodyPr/>
                    <a:lstStyle/>
                    <a:p>
                      <a:pPr algn="ctr" fontAlgn="t">
                        <a:lnSpc>
                          <a:spcPct val="107000"/>
                        </a:lnSpc>
                        <a:spcBef>
                          <a:spcPts val="0"/>
                        </a:spcBef>
                        <a:spcAft>
                          <a:spcPts val="800"/>
                        </a:spcAft>
                      </a:pPr>
                      <a:r>
                        <a:rPr lang="ru-RU" sz="1400" u="none" strike="noStrike" dirty="0">
                          <a:effectLst/>
                        </a:rPr>
                        <a:t>Алгоритм имитации отжига</a:t>
                      </a:r>
                      <a:endParaRPr lang="ru-RU" sz="1800" b="0" i="0" u="none" strike="noStrike" dirty="0">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pPr>
                      <a:r>
                        <a:rPr lang="ru-RU" sz="1400" u="none" strike="noStrike" dirty="0">
                          <a:effectLst/>
                        </a:rPr>
                        <a:t>0,2365</a:t>
                      </a:r>
                      <a:endParaRPr lang="ru-RU"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1653865050"/>
                  </a:ext>
                </a:extLst>
              </a:tr>
              <a:tr h="370840">
                <a:tc>
                  <a:txBody>
                    <a:bodyPr/>
                    <a:lstStyle/>
                    <a:p>
                      <a:pPr algn="ctr" fontAlgn="t">
                        <a:lnSpc>
                          <a:spcPct val="107000"/>
                        </a:lnSpc>
                        <a:spcBef>
                          <a:spcPts val="0"/>
                        </a:spcBef>
                        <a:spcAft>
                          <a:spcPts val="800"/>
                        </a:spcAft>
                      </a:pPr>
                      <a:r>
                        <a:rPr lang="ru-RU" sz="1400" u="none" strike="noStrike" dirty="0">
                          <a:effectLst/>
                        </a:rPr>
                        <a:t>Генетический алгоритм</a:t>
                      </a:r>
                      <a:endParaRPr lang="ru-RU" sz="1800" b="0" i="0" u="none" strike="noStrike" dirty="0">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pPr>
                      <a:r>
                        <a:rPr lang="ru-RU" sz="1400" u="none" strike="noStrike" dirty="0">
                          <a:effectLst/>
                        </a:rPr>
                        <a:t>1,2631</a:t>
                      </a:r>
                      <a:endParaRPr lang="ru-RU"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1517071958"/>
                  </a:ext>
                </a:extLst>
              </a:tr>
            </a:tbl>
          </a:graphicData>
        </a:graphic>
      </p:graphicFrame>
      <p:graphicFrame>
        <p:nvGraphicFramePr>
          <p:cNvPr id="10" name="Содержимое 3">
            <a:extLst>
              <a:ext uri="{FF2B5EF4-FFF2-40B4-BE49-F238E27FC236}">
                <a16:creationId xmlns:a16="http://schemas.microsoft.com/office/drawing/2014/main" id="{BE2CD900-804F-41DF-B418-1AE37BC1940E}"/>
              </a:ext>
            </a:extLst>
          </p:cNvPr>
          <p:cNvGraphicFramePr>
            <a:graphicFrameLocks/>
          </p:cNvGraphicFramePr>
          <p:nvPr>
            <p:extLst>
              <p:ext uri="{D42A27DB-BD31-4B8C-83A1-F6EECF244321}">
                <p14:modId xmlns:p14="http://schemas.microsoft.com/office/powerpoint/2010/main" val="3201201097"/>
              </p:ext>
            </p:extLst>
          </p:nvPr>
        </p:nvGraphicFramePr>
        <p:xfrm>
          <a:off x="388366" y="2897497"/>
          <a:ext cx="9101138" cy="1483360"/>
        </p:xfrm>
        <a:graphic>
          <a:graphicData uri="http://schemas.openxmlformats.org/drawingml/2006/table">
            <a:tbl>
              <a:tblPr firstRow="1" bandRow="1">
                <a:tableStyleId>{5C22544A-7EE6-4342-B048-85BDC9FD1C3A}</a:tableStyleId>
              </a:tblPr>
              <a:tblGrid>
                <a:gridCol w="3484514">
                  <a:extLst>
                    <a:ext uri="{9D8B030D-6E8A-4147-A177-3AD203B41FA5}">
                      <a16:colId xmlns:a16="http://schemas.microsoft.com/office/drawing/2014/main" val="20001"/>
                    </a:ext>
                  </a:extLst>
                </a:gridCol>
                <a:gridCol w="5616624">
                  <a:extLst>
                    <a:ext uri="{9D8B030D-6E8A-4147-A177-3AD203B41FA5}">
                      <a16:colId xmlns:a16="http://schemas.microsoft.com/office/drawing/2014/main" val="735294048"/>
                    </a:ext>
                  </a:extLst>
                </a:gridCol>
              </a:tblGrid>
              <a:tr h="370840">
                <a:tc>
                  <a:txBody>
                    <a:bodyPr/>
                    <a:lstStyle/>
                    <a:p>
                      <a:pPr algn="ctr" fontAlgn="t">
                        <a:lnSpc>
                          <a:spcPct val="107000"/>
                        </a:lnSpc>
                        <a:spcBef>
                          <a:spcPts val="0"/>
                        </a:spcBef>
                        <a:spcAft>
                          <a:spcPts val="800"/>
                        </a:spcAft>
                      </a:pPr>
                      <a:r>
                        <a:rPr lang="ru-RU" sz="1400" u="none" strike="noStrike" dirty="0">
                          <a:effectLst/>
                        </a:rPr>
                        <a:t>Название алгоритма</a:t>
                      </a:r>
                      <a:endParaRPr lang="ru-RU" sz="1800" b="0" i="0" u="none" strike="noStrike" dirty="0">
                        <a:effectLst/>
                        <a:latin typeface="Arial" panose="020B0604020202020204" pitchFamily="34" charset="0"/>
                      </a:endParaRPr>
                    </a:p>
                  </a:txBody>
                  <a:tcPr marL="68580" marR="68580" marT="9525" marB="0">
                    <a:solidFill>
                      <a:srgbClr val="C00000"/>
                    </a:solidFill>
                  </a:tcPr>
                </a:tc>
                <a:tc>
                  <a:txBody>
                    <a:bodyPr/>
                    <a:lstStyle/>
                    <a:p>
                      <a:pPr algn="ctr" fontAlgn="t">
                        <a:lnSpc>
                          <a:spcPct val="107000"/>
                        </a:lnSpc>
                        <a:spcBef>
                          <a:spcPts val="0"/>
                        </a:spcBef>
                        <a:spcAft>
                          <a:spcPts val="800"/>
                        </a:spcAft>
                      </a:pPr>
                      <a:r>
                        <a:rPr lang="ru-RU" sz="1400" u="none" strike="noStrike" dirty="0">
                          <a:effectLst/>
                        </a:rPr>
                        <a:t>Вероятность ошибочного решения</a:t>
                      </a:r>
                      <a:endParaRPr lang="ru-RU" sz="1800" b="0" i="0" u="none" strike="noStrike" dirty="0">
                        <a:effectLst/>
                        <a:latin typeface="Arial" panose="020B0604020202020204" pitchFamily="34" charset="0"/>
                      </a:endParaRPr>
                    </a:p>
                  </a:txBody>
                  <a:tcPr marL="68580" marR="68580" marT="9525" marB="0">
                    <a:solidFill>
                      <a:srgbClr val="C00000"/>
                    </a:solidFill>
                  </a:tcPr>
                </a:tc>
                <a:extLst>
                  <a:ext uri="{0D108BD9-81ED-4DB2-BD59-A6C34878D82A}">
                    <a16:rowId xmlns:a16="http://schemas.microsoft.com/office/drawing/2014/main" val="10000"/>
                  </a:ext>
                </a:extLst>
              </a:tr>
              <a:tr h="370840">
                <a:tc>
                  <a:txBody>
                    <a:bodyPr/>
                    <a:lstStyle/>
                    <a:p>
                      <a:pPr algn="ctr" fontAlgn="t">
                        <a:lnSpc>
                          <a:spcPct val="107000"/>
                        </a:lnSpc>
                        <a:spcBef>
                          <a:spcPts val="0"/>
                        </a:spcBef>
                        <a:spcAft>
                          <a:spcPts val="800"/>
                        </a:spcAft>
                      </a:pPr>
                      <a:r>
                        <a:rPr lang="ru-RU" sz="1400" u="none" strike="noStrike" dirty="0">
                          <a:effectLst/>
                        </a:rPr>
                        <a:t>Алгоритм </a:t>
                      </a:r>
                      <a:r>
                        <a:rPr lang="en-US" sz="1400" u="none" strike="noStrike" dirty="0">
                          <a:effectLst/>
                        </a:rPr>
                        <a:t>BFD</a:t>
                      </a:r>
                      <a:endParaRPr lang="en-US" sz="1800" b="0" i="0" u="none" strike="noStrike" dirty="0">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pPr>
                      <a:r>
                        <a:rPr lang="ru-RU" sz="1400" u="none" strike="noStrike" dirty="0">
                          <a:effectLst/>
                        </a:rPr>
                        <a:t>0,00</a:t>
                      </a:r>
                      <a:endParaRPr lang="ru-RU"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10001"/>
                  </a:ext>
                </a:extLst>
              </a:tr>
              <a:tr h="370840">
                <a:tc>
                  <a:txBody>
                    <a:bodyPr/>
                    <a:lstStyle/>
                    <a:p>
                      <a:pPr algn="ctr" fontAlgn="t">
                        <a:lnSpc>
                          <a:spcPct val="107000"/>
                        </a:lnSpc>
                        <a:spcBef>
                          <a:spcPts val="0"/>
                        </a:spcBef>
                        <a:spcAft>
                          <a:spcPts val="800"/>
                        </a:spcAft>
                      </a:pPr>
                      <a:r>
                        <a:rPr lang="ru-RU" sz="1400" u="none" strike="noStrike" dirty="0">
                          <a:effectLst/>
                        </a:rPr>
                        <a:t>Алгоритм имитации отжига</a:t>
                      </a:r>
                      <a:endParaRPr lang="ru-RU" sz="1800" b="0" i="0" u="none" strike="noStrike" dirty="0">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pPr>
                      <a:r>
                        <a:rPr lang="ru-RU" sz="1400" u="none" strike="noStrike" dirty="0">
                          <a:effectLst/>
                        </a:rPr>
                        <a:t>0,07</a:t>
                      </a:r>
                      <a:endParaRPr lang="ru-RU"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1653865050"/>
                  </a:ext>
                </a:extLst>
              </a:tr>
              <a:tr h="370840">
                <a:tc>
                  <a:txBody>
                    <a:bodyPr/>
                    <a:lstStyle/>
                    <a:p>
                      <a:pPr algn="ctr" fontAlgn="t">
                        <a:lnSpc>
                          <a:spcPct val="107000"/>
                        </a:lnSpc>
                        <a:spcBef>
                          <a:spcPts val="0"/>
                        </a:spcBef>
                        <a:spcAft>
                          <a:spcPts val="800"/>
                        </a:spcAft>
                      </a:pPr>
                      <a:r>
                        <a:rPr lang="ru-RU" sz="1400" u="none" strike="noStrike" dirty="0">
                          <a:effectLst/>
                        </a:rPr>
                        <a:t>Генетический алгоритм</a:t>
                      </a:r>
                      <a:endParaRPr lang="ru-RU" sz="1800" b="0" i="0" u="none" strike="noStrike" dirty="0">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pPr>
                      <a:r>
                        <a:rPr lang="ru-RU" sz="1400" u="none" strike="noStrike" dirty="0">
                          <a:effectLst/>
                        </a:rPr>
                        <a:t>0,01</a:t>
                      </a:r>
                      <a:endParaRPr lang="ru-RU"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988483479"/>
                  </a:ext>
                </a:extLst>
              </a:tr>
            </a:tbl>
          </a:graphicData>
        </a:graphic>
      </p:graphicFrame>
      <p:graphicFrame>
        <p:nvGraphicFramePr>
          <p:cNvPr id="11" name="Содержимое 3">
            <a:extLst>
              <a:ext uri="{FF2B5EF4-FFF2-40B4-BE49-F238E27FC236}">
                <a16:creationId xmlns:a16="http://schemas.microsoft.com/office/drawing/2014/main" id="{859EE1B6-FD83-4713-B5E6-BA71DD4FA360}"/>
              </a:ext>
            </a:extLst>
          </p:cNvPr>
          <p:cNvGraphicFramePr>
            <a:graphicFrameLocks/>
          </p:cNvGraphicFramePr>
          <p:nvPr>
            <p:extLst>
              <p:ext uri="{D42A27DB-BD31-4B8C-83A1-F6EECF244321}">
                <p14:modId xmlns:p14="http://schemas.microsoft.com/office/powerpoint/2010/main" val="1331534751"/>
              </p:ext>
            </p:extLst>
          </p:nvPr>
        </p:nvGraphicFramePr>
        <p:xfrm>
          <a:off x="388363" y="4509119"/>
          <a:ext cx="9101136" cy="1834505"/>
        </p:xfrm>
        <a:graphic>
          <a:graphicData uri="http://schemas.openxmlformats.org/drawingml/2006/table">
            <a:tbl>
              <a:tblPr firstRow="1" bandRow="1">
                <a:tableStyleId>{5C22544A-7EE6-4342-B048-85BDC9FD1C3A}</a:tableStyleId>
              </a:tblPr>
              <a:tblGrid>
                <a:gridCol w="3484517">
                  <a:extLst>
                    <a:ext uri="{9D8B030D-6E8A-4147-A177-3AD203B41FA5}">
                      <a16:colId xmlns:a16="http://schemas.microsoft.com/office/drawing/2014/main" val="20001"/>
                    </a:ext>
                  </a:extLst>
                </a:gridCol>
                <a:gridCol w="499509">
                  <a:extLst>
                    <a:ext uri="{9D8B030D-6E8A-4147-A177-3AD203B41FA5}">
                      <a16:colId xmlns:a16="http://schemas.microsoft.com/office/drawing/2014/main" val="735294048"/>
                    </a:ext>
                  </a:extLst>
                </a:gridCol>
                <a:gridCol w="511711">
                  <a:extLst>
                    <a:ext uri="{9D8B030D-6E8A-4147-A177-3AD203B41FA5}">
                      <a16:colId xmlns:a16="http://schemas.microsoft.com/office/drawing/2014/main" val="3986837286"/>
                    </a:ext>
                  </a:extLst>
                </a:gridCol>
                <a:gridCol w="511711">
                  <a:extLst>
                    <a:ext uri="{9D8B030D-6E8A-4147-A177-3AD203B41FA5}">
                      <a16:colId xmlns:a16="http://schemas.microsoft.com/office/drawing/2014/main" val="1834727694"/>
                    </a:ext>
                  </a:extLst>
                </a:gridCol>
                <a:gridCol w="511711">
                  <a:extLst>
                    <a:ext uri="{9D8B030D-6E8A-4147-A177-3AD203B41FA5}">
                      <a16:colId xmlns:a16="http://schemas.microsoft.com/office/drawing/2014/main" val="1259432453"/>
                    </a:ext>
                  </a:extLst>
                </a:gridCol>
                <a:gridCol w="511711">
                  <a:extLst>
                    <a:ext uri="{9D8B030D-6E8A-4147-A177-3AD203B41FA5}">
                      <a16:colId xmlns:a16="http://schemas.microsoft.com/office/drawing/2014/main" val="163934936"/>
                    </a:ext>
                  </a:extLst>
                </a:gridCol>
                <a:gridCol w="511711">
                  <a:extLst>
                    <a:ext uri="{9D8B030D-6E8A-4147-A177-3AD203B41FA5}">
                      <a16:colId xmlns:a16="http://schemas.microsoft.com/office/drawing/2014/main" val="1046052704"/>
                    </a:ext>
                  </a:extLst>
                </a:gridCol>
                <a:gridCol w="511711">
                  <a:extLst>
                    <a:ext uri="{9D8B030D-6E8A-4147-A177-3AD203B41FA5}">
                      <a16:colId xmlns:a16="http://schemas.microsoft.com/office/drawing/2014/main" val="1572196861"/>
                    </a:ext>
                  </a:extLst>
                </a:gridCol>
                <a:gridCol w="511711">
                  <a:extLst>
                    <a:ext uri="{9D8B030D-6E8A-4147-A177-3AD203B41FA5}">
                      <a16:colId xmlns:a16="http://schemas.microsoft.com/office/drawing/2014/main" val="1172199612"/>
                    </a:ext>
                  </a:extLst>
                </a:gridCol>
                <a:gridCol w="511711">
                  <a:extLst>
                    <a:ext uri="{9D8B030D-6E8A-4147-A177-3AD203B41FA5}">
                      <a16:colId xmlns:a16="http://schemas.microsoft.com/office/drawing/2014/main" val="3674860533"/>
                    </a:ext>
                  </a:extLst>
                </a:gridCol>
                <a:gridCol w="511711">
                  <a:extLst>
                    <a:ext uri="{9D8B030D-6E8A-4147-A177-3AD203B41FA5}">
                      <a16:colId xmlns:a16="http://schemas.microsoft.com/office/drawing/2014/main" val="4121691054"/>
                    </a:ext>
                  </a:extLst>
                </a:gridCol>
                <a:gridCol w="511711">
                  <a:extLst>
                    <a:ext uri="{9D8B030D-6E8A-4147-A177-3AD203B41FA5}">
                      <a16:colId xmlns:a16="http://schemas.microsoft.com/office/drawing/2014/main" val="3186213257"/>
                    </a:ext>
                  </a:extLst>
                </a:gridCol>
              </a:tblGrid>
              <a:tr h="366901">
                <a:tc>
                  <a:txBody>
                    <a:bodyPr/>
                    <a:lstStyle/>
                    <a:p>
                      <a:pPr algn="ctr" fontAlgn="t">
                        <a:lnSpc>
                          <a:spcPct val="107000"/>
                        </a:lnSpc>
                        <a:spcBef>
                          <a:spcPts val="0"/>
                        </a:spcBef>
                        <a:spcAft>
                          <a:spcPts val="800"/>
                        </a:spcAft>
                      </a:pPr>
                      <a:r>
                        <a:rPr lang="ru-RU" sz="1400" u="none" strike="noStrike" dirty="0">
                          <a:effectLst/>
                        </a:rPr>
                        <a:t>Название алгоритма</a:t>
                      </a:r>
                      <a:endParaRPr lang="ru-RU" sz="1800" b="0" i="0" u="none" strike="noStrike" dirty="0">
                        <a:effectLst/>
                        <a:latin typeface="Arial" panose="020B0604020202020204" pitchFamily="34" charset="0"/>
                      </a:endParaRPr>
                    </a:p>
                  </a:txBody>
                  <a:tcPr marL="68821" marR="68821" marT="9558" marB="0">
                    <a:solidFill>
                      <a:srgbClr val="C00000"/>
                    </a:solidFill>
                  </a:tcPr>
                </a:tc>
                <a:tc gridSpan="11">
                  <a:txBody>
                    <a:bodyPr/>
                    <a:lstStyle/>
                    <a:p>
                      <a:pPr algn="ctr" fontAlgn="b">
                        <a:lnSpc>
                          <a:spcPct val="107000"/>
                        </a:lnSpc>
                        <a:spcBef>
                          <a:spcPts val="0"/>
                        </a:spcBef>
                        <a:spcAft>
                          <a:spcPts val="800"/>
                        </a:spcAft>
                      </a:pPr>
                      <a:r>
                        <a:rPr lang="ru-RU" sz="1400" u="none" strike="noStrike" dirty="0">
                          <a:effectLst/>
                        </a:rPr>
                        <a:t>% свободных серверов</a:t>
                      </a:r>
                      <a:endParaRPr lang="ru-RU" sz="1800" b="0" i="0" u="none" strike="noStrike" dirty="0">
                        <a:effectLst/>
                        <a:latin typeface="Arial" panose="020B0604020202020204" pitchFamily="34" charset="0"/>
                      </a:endParaRPr>
                    </a:p>
                  </a:txBody>
                  <a:tcPr marL="91761" marR="91761" marT="45881" marB="45881">
                    <a:solidFill>
                      <a:srgbClr val="C00000"/>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366901">
                <a:tc>
                  <a:txBody>
                    <a:bodyPr/>
                    <a:lstStyle/>
                    <a:p>
                      <a:pPr algn="ctr" fontAlgn="ctr">
                        <a:lnSpc>
                          <a:spcPct val="107000"/>
                        </a:lnSpc>
                        <a:spcBef>
                          <a:spcPts val="0"/>
                        </a:spcBef>
                        <a:spcAft>
                          <a:spcPts val="800"/>
                        </a:spcAft>
                      </a:pPr>
                      <a:r>
                        <a:rPr lang="ru-RU" sz="1400" u="none" strike="noStrike" dirty="0">
                          <a:effectLst/>
                        </a:rPr>
                        <a:t>Кол-во сервисов</a:t>
                      </a:r>
                      <a:endParaRPr lang="ru-RU" sz="1800" b="0" i="0" u="none" strike="noStrike" dirty="0">
                        <a:effectLst/>
                        <a:latin typeface="Arial" panose="020B0604020202020204" pitchFamily="34" charset="0"/>
                      </a:endParaRPr>
                    </a:p>
                  </a:txBody>
                  <a:tcPr marL="68821" marR="68821" marT="9558" marB="0" anchor="ctr"/>
                </a:tc>
                <a:tc>
                  <a:txBody>
                    <a:bodyPr/>
                    <a:lstStyle/>
                    <a:p>
                      <a:pPr algn="ctr" fontAlgn="ctr">
                        <a:lnSpc>
                          <a:spcPct val="107000"/>
                        </a:lnSpc>
                        <a:spcBef>
                          <a:spcPts val="0"/>
                        </a:spcBef>
                        <a:spcAft>
                          <a:spcPts val="800"/>
                        </a:spcAft>
                      </a:pPr>
                      <a:r>
                        <a:rPr lang="ru-RU" sz="1400" u="none" strike="noStrike" dirty="0">
                          <a:effectLst/>
                        </a:rPr>
                        <a:t>0</a:t>
                      </a:r>
                      <a:endParaRPr lang="ru-RU" sz="1800" b="0" i="0" u="none" strike="noStrike" dirty="0">
                        <a:effectLst/>
                        <a:latin typeface="Arial" panose="020B0604020202020204" pitchFamily="34" charset="0"/>
                      </a:endParaRPr>
                    </a:p>
                  </a:txBody>
                  <a:tcPr marL="68821" marR="68821" marT="9558" marB="0" anchor="ctr"/>
                </a:tc>
                <a:tc>
                  <a:txBody>
                    <a:bodyPr/>
                    <a:lstStyle/>
                    <a:p>
                      <a:pPr algn="ctr" fontAlgn="ctr">
                        <a:lnSpc>
                          <a:spcPct val="107000"/>
                        </a:lnSpc>
                        <a:spcBef>
                          <a:spcPts val="0"/>
                        </a:spcBef>
                        <a:spcAft>
                          <a:spcPts val="800"/>
                        </a:spcAft>
                      </a:pPr>
                      <a:r>
                        <a:rPr lang="ru-RU" sz="1400" u="none" strike="noStrike" dirty="0">
                          <a:effectLst/>
                        </a:rPr>
                        <a:t>5</a:t>
                      </a:r>
                      <a:endParaRPr lang="ru-RU" sz="1800" b="0" i="0" u="none" strike="noStrike" dirty="0">
                        <a:effectLst/>
                        <a:latin typeface="Arial" panose="020B0604020202020204" pitchFamily="34" charset="0"/>
                      </a:endParaRPr>
                    </a:p>
                  </a:txBody>
                  <a:tcPr marL="68821" marR="68821" marT="9558" marB="0" anchor="ctr"/>
                </a:tc>
                <a:tc>
                  <a:txBody>
                    <a:bodyPr/>
                    <a:lstStyle/>
                    <a:p>
                      <a:pPr algn="ctr" fontAlgn="ctr">
                        <a:lnSpc>
                          <a:spcPct val="107000"/>
                        </a:lnSpc>
                        <a:spcBef>
                          <a:spcPts val="0"/>
                        </a:spcBef>
                        <a:spcAft>
                          <a:spcPts val="800"/>
                        </a:spcAft>
                      </a:pPr>
                      <a:r>
                        <a:rPr lang="ru-RU" sz="1400" u="none" strike="noStrike" dirty="0">
                          <a:effectLst/>
                        </a:rPr>
                        <a:t>10</a:t>
                      </a:r>
                      <a:endParaRPr lang="ru-RU" sz="1800" b="0" i="0" u="none" strike="noStrike" dirty="0">
                        <a:effectLst/>
                        <a:latin typeface="Arial" panose="020B0604020202020204" pitchFamily="34" charset="0"/>
                      </a:endParaRPr>
                    </a:p>
                  </a:txBody>
                  <a:tcPr marL="68821" marR="68821" marT="9558" marB="0" anchor="ctr"/>
                </a:tc>
                <a:tc>
                  <a:txBody>
                    <a:bodyPr/>
                    <a:lstStyle/>
                    <a:p>
                      <a:pPr algn="ctr" fontAlgn="ctr">
                        <a:lnSpc>
                          <a:spcPct val="107000"/>
                        </a:lnSpc>
                        <a:spcBef>
                          <a:spcPts val="0"/>
                        </a:spcBef>
                        <a:spcAft>
                          <a:spcPts val="800"/>
                        </a:spcAft>
                      </a:pPr>
                      <a:r>
                        <a:rPr lang="ru-RU" sz="1400" u="none" strike="noStrike" dirty="0">
                          <a:effectLst/>
                        </a:rPr>
                        <a:t>15</a:t>
                      </a:r>
                      <a:endParaRPr lang="ru-RU" sz="1800" b="0" i="0" u="none" strike="noStrike" dirty="0">
                        <a:effectLst/>
                        <a:latin typeface="Arial" panose="020B0604020202020204" pitchFamily="34" charset="0"/>
                      </a:endParaRPr>
                    </a:p>
                  </a:txBody>
                  <a:tcPr marL="68821" marR="68821" marT="9558" marB="0" anchor="ctr"/>
                </a:tc>
                <a:tc>
                  <a:txBody>
                    <a:bodyPr/>
                    <a:lstStyle/>
                    <a:p>
                      <a:pPr algn="ctr" fontAlgn="ctr">
                        <a:lnSpc>
                          <a:spcPct val="107000"/>
                        </a:lnSpc>
                        <a:spcBef>
                          <a:spcPts val="0"/>
                        </a:spcBef>
                        <a:spcAft>
                          <a:spcPts val="800"/>
                        </a:spcAft>
                      </a:pPr>
                      <a:r>
                        <a:rPr lang="ru-RU" sz="1400" u="none" strike="noStrike" dirty="0">
                          <a:effectLst/>
                        </a:rPr>
                        <a:t>20</a:t>
                      </a:r>
                      <a:endParaRPr lang="ru-RU" sz="1800" b="0" i="0" u="none" strike="noStrike" dirty="0">
                        <a:effectLst/>
                        <a:latin typeface="Arial" panose="020B0604020202020204" pitchFamily="34" charset="0"/>
                      </a:endParaRPr>
                    </a:p>
                  </a:txBody>
                  <a:tcPr marL="68821" marR="68821" marT="9558" marB="0" anchor="ctr"/>
                </a:tc>
                <a:tc>
                  <a:txBody>
                    <a:bodyPr/>
                    <a:lstStyle/>
                    <a:p>
                      <a:pPr algn="ctr" fontAlgn="ctr">
                        <a:lnSpc>
                          <a:spcPct val="107000"/>
                        </a:lnSpc>
                        <a:spcBef>
                          <a:spcPts val="0"/>
                        </a:spcBef>
                        <a:spcAft>
                          <a:spcPts val="800"/>
                        </a:spcAft>
                      </a:pPr>
                      <a:r>
                        <a:rPr lang="ru-RU" sz="1400" u="none" strike="noStrike" dirty="0">
                          <a:effectLst/>
                        </a:rPr>
                        <a:t>25</a:t>
                      </a:r>
                      <a:endParaRPr lang="ru-RU" sz="1800" b="0" i="0" u="none" strike="noStrike" dirty="0">
                        <a:effectLst/>
                        <a:latin typeface="Arial" panose="020B0604020202020204" pitchFamily="34" charset="0"/>
                      </a:endParaRPr>
                    </a:p>
                  </a:txBody>
                  <a:tcPr marL="68821" marR="68821" marT="9558" marB="0" anchor="ctr"/>
                </a:tc>
                <a:tc>
                  <a:txBody>
                    <a:bodyPr/>
                    <a:lstStyle/>
                    <a:p>
                      <a:pPr algn="ctr" fontAlgn="ctr">
                        <a:lnSpc>
                          <a:spcPct val="107000"/>
                        </a:lnSpc>
                        <a:spcBef>
                          <a:spcPts val="0"/>
                        </a:spcBef>
                        <a:spcAft>
                          <a:spcPts val="800"/>
                        </a:spcAft>
                      </a:pPr>
                      <a:r>
                        <a:rPr lang="ru-RU" sz="1400" u="none" strike="noStrike" dirty="0">
                          <a:effectLst/>
                        </a:rPr>
                        <a:t>30</a:t>
                      </a:r>
                      <a:endParaRPr lang="ru-RU" sz="1800" b="0" i="0" u="none" strike="noStrike" dirty="0">
                        <a:effectLst/>
                        <a:latin typeface="Arial" panose="020B0604020202020204" pitchFamily="34" charset="0"/>
                      </a:endParaRPr>
                    </a:p>
                  </a:txBody>
                  <a:tcPr marL="68821" marR="68821" marT="9558" marB="0" anchor="ctr"/>
                </a:tc>
                <a:tc>
                  <a:txBody>
                    <a:bodyPr/>
                    <a:lstStyle/>
                    <a:p>
                      <a:pPr algn="ctr" fontAlgn="ctr">
                        <a:lnSpc>
                          <a:spcPct val="107000"/>
                        </a:lnSpc>
                        <a:spcBef>
                          <a:spcPts val="0"/>
                        </a:spcBef>
                        <a:spcAft>
                          <a:spcPts val="800"/>
                        </a:spcAft>
                      </a:pPr>
                      <a:r>
                        <a:rPr lang="ru-RU" sz="1400" u="none" strike="noStrike" dirty="0">
                          <a:effectLst/>
                        </a:rPr>
                        <a:t>35</a:t>
                      </a:r>
                      <a:endParaRPr lang="ru-RU" sz="1800" b="0" i="0" u="none" strike="noStrike" dirty="0">
                        <a:effectLst/>
                        <a:latin typeface="Arial" panose="020B0604020202020204" pitchFamily="34" charset="0"/>
                      </a:endParaRPr>
                    </a:p>
                  </a:txBody>
                  <a:tcPr marL="68821" marR="68821" marT="9558" marB="0" anchor="ctr"/>
                </a:tc>
                <a:tc>
                  <a:txBody>
                    <a:bodyPr/>
                    <a:lstStyle/>
                    <a:p>
                      <a:pPr algn="ctr" fontAlgn="ctr">
                        <a:lnSpc>
                          <a:spcPct val="107000"/>
                        </a:lnSpc>
                        <a:spcBef>
                          <a:spcPts val="0"/>
                        </a:spcBef>
                        <a:spcAft>
                          <a:spcPts val="800"/>
                        </a:spcAft>
                      </a:pPr>
                      <a:r>
                        <a:rPr lang="ru-RU" sz="1400" u="none" strike="noStrike" dirty="0">
                          <a:effectLst/>
                        </a:rPr>
                        <a:t>40</a:t>
                      </a:r>
                      <a:endParaRPr lang="ru-RU" sz="1800" b="0" i="0" u="none" strike="noStrike" dirty="0">
                        <a:effectLst/>
                        <a:latin typeface="Arial" panose="020B0604020202020204" pitchFamily="34" charset="0"/>
                      </a:endParaRPr>
                    </a:p>
                  </a:txBody>
                  <a:tcPr marL="68821" marR="68821" marT="9558" marB="0" anchor="ctr"/>
                </a:tc>
                <a:tc>
                  <a:txBody>
                    <a:bodyPr/>
                    <a:lstStyle/>
                    <a:p>
                      <a:pPr algn="ctr" fontAlgn="ctr">
                        <a:lnSpc>
                          <a:spcPct val="107000"/>
                        </a:lnSpc>
                        <a:spcBef>
                          <a:spcPts val="0"/>
                        </a:spcBef>
                        <a:spcAft>
                          <a:spcPts val="800"/>
                        </a:spcAft>
                      </a:pPr>
                      <a:r>
                        <a:rPr lang="ru-RU" sz="1400" u="none" strike="noStrike" dirty="0">
                          <a:effectLst/>
                        </a:rPr>
                        <a:t>45</a:t>
                      </a:r>
                      <a:endParaRPr lang="ru-RU" sz="1800" b="0" i="0" u="none" strike="noStrike" dirty="0">
                        <a:effectLst/>
                        <a:latin typeface="Arial" panose="020B0604020202020204" pitchFamily="34" charset="0"/>
                      </a:endParaRPr>
                    </a:p>
                  </a:txBody>
                  <a:tcPr marL="68821" marR="68821" marT="9558" marB="0" anchor="ctr"/>
                </a:tc>
                <a:tc>
                  <a:txBody>
                    <a:bodyPr/>
                    <a:lstStyle/>
                    <a:p>
                      <a:pPr algn="ctr" fontAlgn="ctr">
                        <a:lnSpc>
                          <a:spcPct val="107000"/>
                        </a:lnSpc>
                        <a:spcBef>
                          <a:spcPts val="0"/>
                        </a:spcBef>
                        <a:spcAft>
                          <a:spcPts val="800"/>
                        </a:spcAft>
                      </a:pPr>
                      <a:r>
                        <a:rPr lang="ru-RU" sz="1400" u="none" strike="noStrike" dirty="0">
                          <a:effectLst/>
                        </a:rPr>
                        <a:t>50</a:t>
                      </a:r>
                      <a:endParaRPr lang="ru-RU" sz="1800" b="0" i="0" u="none" strike="noStrike" dirty="0">
                        <a:effectLst/>
                        <a:latin typeface="Arial" panose="020B0604020202020204" pitchFamily="34" charset="0"/>
                      </a:endParaRPr>
                    </a:p>
                  </a:txBody>
                  <a:tcPr marL="68821" marR="68821" marT="9558" marB="0" anchor="ctr"/>
                </a:tc>
                <a:extLst>
                  <a:ext uri="{0D108BD9-81ED-4DB2-BD59-A6C34878D82A}">
                    <a16:rowId xmlns:a16="http://schemas.microsoft.com/office/drawing/2014/main" val="10001"/>
                  </a:ext>
                </a:extLst>
              </a:tr>
              <a:tr h="366901">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Алгоритм </a:t>
                      </a:r>
                      <a:r>
                        <a:rPr lang="en-US" sz="1400" u="none" strike="noStrike" kern="1200" dirty="0">
                          <a:solidFill>
                            <a:schemeClr val="dk1"/>
                          </a:solidFill>
                          <a:effectLst/>
                          <a:latin typeface="+mn-lt"/>
                          <a:ea typeface="+mn-ea"/>
                          <a:cs typeface="+mn-cs"/>
                        </a:rPr>
                        <a:t>BFD</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100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70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60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50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50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40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40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20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20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0</a:t>
                      </a:r>
                      <a:endParaRPr lang="ru-RU" sz="1400" u="none" strike="noStrike" kern="1200" dirty="0">
                        <a:solidFill>
                          <a:schemeClr val="dk1"/>
                        </a:solidFill>
                        <a:effectLst/>
                        <a:latin typeface="+mn-lt"/>
                        <a:ea typeface="+mn-ea"/>
                        <a:cs typeface="+mn-cs"/>
                      </a:endParaRPr>
                    </a:p>
                  </a:txBody>
                  <a:tcPr marL="68821" marR="68821" marT="9558" marB="0" anchor="ctr"/>
                </a:tc>
                <a:extLst>
                  <a:ext uri="{0D108BD9-81ED-4DB2-BD59-A6C34878D82A}">
                    <a16:rowId xmlns:a16="http://schemas.microsoft.com/office/drawing/2014/main" val="2170867277"/>
                  </a:ext>
                </a:extLst>
              </a:tr>
              <a:tr h="366901">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Алгоритм имитации отжига</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100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80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80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70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70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6</a:t>
                      </a:r>
                      <a:r>
                        <a:rPr lang="en-US" sz="1400" u="none" strike="noStrike" kern="1200" dirty="0">
                          <a:solidFill>
                            <a:schemeClr val="dk1"/>
                          </a:solidFill>
                          <a:effectLst/>
                          <a:latin typeface="+mn-lt"/>
                          <a:ea typeface="+mn-ea"/>
                          <a:cs typeface="+mn-cs"/>
                        </a:rPr>
                        <a:t>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60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60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60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50</a:t>
                      </a:r>
                      <a:endParaRPr lang="ru-RU" sz="1400" u="none" strike="noStrike" kern="1200" dirty="0">
                        <a:solidFill>
                          <a:schemeClr val="dk1"/>
                        </a:solidFill>
                        <a:effectLst/>
                        <a:latin typeface="+mn-lt"/>
                        <a:ea typeface="+mn-ea"/>
                        <a:cs typeface="+mn-cs"/>
                      </a:endParaRP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en-US" sz="1400" u="none" strike="noStrike" kern="1200" dirty="0">
                          <a:solidFill>
                            <a:schemeClr val="dk1"/>
                          </a:solidFill>
                          <a:effectLst/>
                          <a:latin typeface="+mn-lt"/>
                          <a:ea typeface="+mn-ea"/>
                          <a:cs typeface="+mn-cs"/>
                        </a:rPr>
                        <a:t>50</a:t>
                      </a:r>
                      <a:endParaRPr lang="ru-RU" sz="1400" u="none" strike="noStrike" kern="1200" dirty="0">
                        <a:solidFill>
                          <a:schemeClr val="dk1"/>
                        </a:solidFill>
                        <a:effectLst/>
                        <a:latin typeface="+mn-lt"/>
                        <a:ea typeface="+mn-ea"/>
                        <a:cs typeface="+mn-cs"/>
                      </a:endParaRPr>
                    </a:p>
                  </a:txBody>
                  <a:tcPr marL="68821" marR="68821" marT="9558" marB="0" anchor="ctr"/>
                </a:tc>
                <a:extLst>
                  <a:ext uri="{0D108BD9-81ED-4DB2-BD59-A6C34878D82A}">
                    <a16:rowId xmlns:a16="http://schemas.microsoft.com/office/drawing/2014/main" val="2552475185"/>
                  </a:ext>
                </a:extLst>
              </a:tr>
              <a:tr h="366901">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Генетический алгоритм</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100</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80</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80</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70</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70</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70</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60</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60</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60</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50</a:t>
                      </a:r>
                    </a:p>
                  </a:txBody>
                  <a:tcPr marL="68821" marR="68821" marT="9558" marB="0" anchor="ctr"/>
                </a:tc>
                <a:tc>
                  <a:txBody>
                    <a:bodyPr/>
                    <a:lstStyle/>
                    <a:p>
                      <a:pPr marL="0" algn="ctr" defTabSz="914400" rtl="0" eaLnBrk="1" fontAlgn="ctr" latinLnBrk="0" hangingPunct="1">
                        <a:lnSpc>
                          <a:spcPct val="107000"/>
                        </a:lnSpc>
                        <a:spcBef>
                          <a:spcPts val="0"/>
                        </a:spcBef>
                        <a:spcAft>
                          <a:spcPts val="800"/>
                        </a:spcAft>
                      </a:pPr>
                      <a:r>
                        <a:rPr lang="ru-RU" sz="1400" u="none" strike="noStrike" kern="1200" dirty="0">
                          <a:solidFill>
                            <a:schemeClr val="dk1"/>
                          </a:solidFill>
                          <a:effectLst/>
                          <a:latin typeface="+mn-lt"/>
                          <a:ea typeface="+mn-ea"/>
                          <a:cs typeface="+mn-cs"/>
                        </a:rPr>
                        <a:t>50</a:t>
                      </a:r>
                    </a:p>
                  </a:txBody>
                  <a:tcPr marL="68821" marR="68821" marT="9558" marB="0" anchor="ctr"/>
                </a:tc>
                <a:extLst>
                  <a:ext uri="{0D108BD9-81ED-4DB2-BD59-A6C34878D82A}">
                    <a16:rowId xmlns:a16="http://schemas.microsoft.com/office/drawing/2014/main" val="1278402580"/>
                  </a:ext>
                </a:extLst>
              </a:tr>
            </a:tbl>
          </a:graphicData>
        </a:graphic>
      </p:graphicFrame>
    </p:spTree>
    <p:extLst>
      <p:ext uri="{BB962C8B-B14F-4D97-AF65-F5344CB8AC3E}">
        <p14:creationId xmlns:p14="http://schemas.microsoft.com/office/powerpoint/2010/main" val="221699657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12099</TotalTime>
  <Words>670</Words>
  <Application>Microsoft Office PowerPoint</Application>
  <PresentationFormat>Лист A4 (210x297 мм)</PresentationFormat>
  <Paragraphs>142</Paragraphs>
  <Slides>15</Slides>
  <Notes>4</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15</vt:i4>
      </vt:variant>
    </vt:vector>
  </HeadingPairs>
  <TitlesOfParts>
    <vt:vector size="21" baseType="lpstr">
      <vt:lpstr>Arial</vt:lpstr>
      <vt:lpstr>Calibri</vt:lpstr>
      <vt:lpstr>Calibri (Основной текст)</vt:lpstr>
      <vt:lpstr>Cambria Math</vt:lpstr>
      <vt:lpstr>Times New Roman</vt:lpstr>
      <vt:lpstr>Тема Office</vt:lpstr>
      <vt:lpstr>Разработка системы автоматического развертывания микросервисных приложений в облачной инфраструктуре на основе алгоритма комбинаторной оптимизации</vt:lpstr>
      <vt:lpstr>Актуальность темы</vt:lpstr>
      <vt:lpstr>Цель работы</vt:lpstr>
      <vt:lpstr>Задачи</vt:lpstr>
      <vt:lpstr>Анализ известных решений</vt:lpstr>
      <vt:lpstr>Начальное и конечное состояние  инфраструктуры</vt:lpstr>
      <vt:lpstr>Математическая модель</vt:lpstr>
      <vt:lpstr>Алгоритмы решения NP-полной задачи</vt:lpstr>
      <vt:lpstr>Результаты сравнения алгоритмов</vt:lpstr>
      <vt:lpstr>Результаты сравнения работы алгоритмов  на тестовой выборке</vt:lpstr>
      <vt:lpstr>Технологии разработки приложения</vt:lpstr>
      <vt:lpstr>Расчет экономической эффективности</vt:lpstr>
      <vt:lpstr>Итоги работы</vt:lpstr>
      <vt:lpstr>Работа системы</vt:lpstr>
      <vt:lpstr>Презентация PowerPoint</vt:lpstr>
    </vt:vector>
  </TitlesOfParts>
  <Company>ГОУ ВПО ЧГУ</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изменений структуры административно-правового управления</dc:title>
  <dc:creator>Илона</dc:creator>
  <cp:lastModifiedBy>Made</cp:lastModifiedBy>
  <cp:revision>518</cp:revision>
  <dcterms:created xsi:type="dcterms:W3CDTF">2010-07-28T13:49:31Z</dcterms:created>
  <dcterms:modified xsi:type="dcterms:W3CDTF">2021-06-13T21:34:10Z</dcterms:modified>
</cp:coreProperties>
</file>